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6"/>
  </p:notesMasterIdLst>
  <p:sldIdLst>
    <p:sldId id="265" r:id="rId6"/>
    <p:sldId id="256" r:id="rId7"/>
    <p:sldId id="261" r:id="rId8"/>
    <p:sldId id="267" r:id="rId9"/>
    <p:sldId id="269" r:id="rId10"/>
    <p:sldId id="266" r:id="rId11"/>
    <p:sldId id="260" r:id="rId12"/>
    <p:sldId id="259" r:id="rId13"/>
    <p:sldId id="268" r:id="rId14"/>
    <p:sldId id="264" r:id="rId15"/>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2" userDrawn="1">
          <p15:clr>
            <a:srgbClr val="A4A3A4"/>
          </p15:clr>
        </p15:guide>
        <p15:guide id="2" pos="4762" userDrawn="1">
          <p15:clr>
            <a:srgbClr val="A4A3A4"/>
          </p15:clr>
        </p15:guide>
        <p15:guide id="3" pos="5851" userDrawn="1">
          <p15:clr>
            <a:srgbClr val="A4A3A4"/>
          </p15:clr>
        </p15:guide>
        <p15:guide id="4" orient="horz"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40"/>
    <a:srgbClr val="EBC88A"/>
    <a:srgbClr val="B47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524DA-3CDE-5172-6349-C7CB09753BAE}" v="70" dt="2026-04-08T13:02:58.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showGuides="1">
      <p:cViewPr varScale="1">
        <p:scale>
          <a:sx n="58" d="100"/>
          <a:sy n="58" d="100"/>
        </p:scale>
        <p:origin x="1070" y="77"/>
      </p:cViewPr>
      <p:guideLst>
        <p:guide orient="horz" pos="6452"/>
        <p:guide pos="4762"/>
        <p:guide pos="5851"/>
        <p:guide orient="horz"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Francois" userId="S::francois.meyer@agridea.ch::24057fd0-bd7d-442e-9b54-71a47960b54e" providerId="AD" clId="Web-{859524DA-3CDE-5172-6349-C7CB09753BAE}"/>
    <pc:docChg chg="modSld">
      <pc:chgData name="Meyer Francois" userId="S::francois.meyer@agridea.ch::24057fd0-bd7d-442e-9b54-71a47960b54e" providerId="AD" clId="Web-{859524DA-3CDE-5172-6349-C7CB09753BAE}" dt="2026-04-08T13:02:58.963" v="33" actId="20577"/>
      <pc:docMkLst>
        <pc:docMk/>
      </pc:docMkLst>
      <pc:sldChg chg="modSp">
        <pc:chgData name="Meyer Francois" userId="S::francois.meyer@agridea.ch::24057fd0-bd7d-442e-9b54-71a47960b54e" providerId="AD" clId="Web-{859524DA-3CDE-5172-6349-C7CB09753BAE}" dt="2026-04-08T13:02:58.963" v="33" actId="20577"/>
        <pc:sldMkLst>
          <pc:docMk/>
          <pc:sldMk cId="819867094" sldId="264"/>
        </pc:sldMkLst>
        <pc:spChg chg="mod">
          <ac:chgData name="Meyer Francois" userId="S::francois.meyer@agridea.ch::24057fd0-bd7d-442e-9b54-71a47960b54e" providerId="AD" clId="Web-{859524DA-3CDE-5172-6349-C7CB09753BAE}" dt="2026-04-08T13:02:58.963" v="33" actId="20577"/>
          <ac:spMkLst>
            <pc:docMk/>
            <pc:sldMk cId="819867094" sldId="264"/>
            <ac:spMk id="12" creationId="{A2D34B7F-2162-1949-71EA-820B6FEF31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F5998-160D-4381-ADFA-58B0864C3D27}" type="datetimeFigureOut">
              <a:rPr lang="de-CH" smtClean="0"/>
              <a:t>08.04.2026</a:t>
            </a:fld>
            <a:endParaRPr lang="de-CH"/>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2F96-A30A-4B8D-913D-473F5C1664E1}" type="slidenum">
              <a:rPr lang="de-CH" smtClean="0"/>
              <a:t>‹#›</a:t>
            </a:fld>
            <a:endParaRPr lang="de-CH"/>
          </a:p>
        </p:txBody>
      </p:sp>
    </p:spTree>
    <p:extLst>
      <p:ext uri="{BB962C8B-B14F-4D97-AF65-F5344CB8AC3E}">
        <p14:creationId xmlns:p14="http://schemas.microsoft.com/office/powerpoint/2010/main" val="296639652"/>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C4A2F96-A30A-4B8D-913D-473F5C1664E1}" type="slidenum">
              <a:rPr lang="de-CH" smtClean="0"/>
              <a:t>2</a:t>
            </a:fld>
            <a:endParaRPr lang="de-CH"/>
          </a:p>
        </p:txBody>
      </p:sp>
    </p:spTree>
    <p:extLst>
      <p:ext uri="{BB962C8B-B14F-4D97-AF65-F5344CB8AC3E}">
        <p14:creationId xmlns:p14="http://schemas.microsoft.com/office/powerpoint/2010/main" val="81895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9A61-7560-C238-B1E5-FE111D12D37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63FBE1-8460-117F-DC19-1D2F103EEE3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4E5F00-2472-266A-52AC-FE67534EB04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221674-12D4-8690-74D4-EA1870A76C78}"/>
              </a:ext>
            </a:extLst>
          </p:cNvPr>
          <p:cNvSpPr>
            <a:spLocks noGrp="1"/>
          </p:cNvSpPr>
          <p:nvPr>
            <p:ph type="sldNum" sz="quarter" idx="5"/>
          </p:nvPr>
        </p:nvSpPr>
        <p:spPr/>
        <p:txBody>
          <a:bodyPr/>
          <a:lstStyle/>
          <a:p>
            <a:fld id="{6C4A2F96-A30A-4B8D-913D-473F5C1664E1}" type="slidenum">
              <a:rPr lang="de-CH" smtClean="0"/>
              <a:t>3</a:t>
            </a:fld>
            <a:endParaRPr lang="de-CH"/>
          </a:p>
        </p:txBody>
      </p:sp>
    </p:spTree>
    <p:extLst>
      <p:ext uri="{BB962C8B-B14F-4D97-AF65-F5344CB8AC3E}">
        <p14:creationId xmlns:p14="http://schemas.microsoft.com/office/powerpoint/2010/main" val="85453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A455-392F-310C-C8A7-96AA85A33D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0BE6BE-D37C-7537-09B4-2ADC3276324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CD30C7-A497-3258-623C-3142D25A7E4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B4187F4D-C02E-188F-4742-9A3E0EFC0148}"/>
              </a:ext>
            </a:extLst>
          </p:cNvPr>
          <p:cNvSpPr>
            <a:spLocks noGrp="1"/>
          </p:cNvSpPr>
          <p:nvPr>
            <p:ph type="sldNum" sz="quarter" idx="5"/>
          </p:nvPr>
        </p:nvSpPr>
        <p:spPr/>
        <p:txBody>
          <a:bodyPr/>
          <a:lstStyle/>
          <a:p>
            <a:fld id="{6C4A2F96-A30A-4B8D-913D-473F5C1664E1}" type="slidenum">
              <a:rPr lang="de-CH" smtClean="0"/>
              <a:t>4</a:t>
            </a:fld>
            <a:endParaRPr lang="de-CH"/>
          </a:p>
        </p:txBody>
      </p:sp>
    </p:spTree>
    <p:extLst>
      <p:ext uri="{BB962C8B-B14F-4D97-AF65-F5344CB8AC3E}">
        <p14:creationId xmlns:p14="http://schemas.microsoft.com/office/powerpoint/2010/main" val="4688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595C-797E-2DBD-D981-3DCBBC9D94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1192B9-6E00-4CAA-95B1-22707A65B4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33BD6E-A24A-DBF3-2EB2-0CD3369BD89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FC78384-A065-9073-0E2D-070AA7F65A43}"/>
              </a:ext>
            </a:extLst>
          </p:cNvPr>
          <p:cNvSpPr>
            <a:spLocks noGrp="1"/>
          </p:cNvSpPr>
          <p:nvPr>
            <p:ph type="sldNum" sz="quarter" idx="5"/>
          </p:nvPr>
        </p:nvSpPr>
        <p:spPr/>
        <p:txBody>
          <a:bodyPr/>
          <a:lstStyle/>
          <a:p>
            <a:fld id="{6C4A2F96-A30A-4B8D-913D-473F5C1664E1}" type="slidenum">
              <a:rPr lang="de-CH" smtClean="0"/>
              <a:t>5</a:t>
            </a:fld>
            <a:endParaRPr lang="de-CH"/>
          </a:p>
        </p:txBody>
      </p:sp>
    </p:spTree>
    <p:extLst>
      <p:ext uri="{BB962C8B-B14F-4D97-AF65-F5344CB8AC3E}">
        <p14:creationId xmlns:p14="http://schemas.microsoft.com/office/powerpoint/2010/main" val="255186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273DB93-2FCC-2999-AD0D-22838AA75F6B}"/>
              </a:ext>
            </a:extLst>
          </p:cNvPr>
          <p:cNvSpPr>
            <a:spLocks noGrp="1"/>
          </p:cNvSpPr>
          <p:nvPr>
            <p:ph type="pic" sz="quarter" idx="10"/>
          </p:nvPr>
        </p:nvSpPr>
        <p:spPr>
          <a:xfrm>
            <a:off x="0" y="0"/>
            <a:ext cx="8896350" cy="8658225"/>
          </a:xfrm>
          <a:prstGeom prst="rect">
            <a:avLst/>
          </a:prstGeom>
        </p:spPr>
        <p:txBody>
          <a:bodyPr/>
          <a:lstStyle/>
          <a:p>
            <a:endParaRPr lang="de-CH"/>
          </a:p>
        </p:txBody>
      </p:sp>
    </p:spTree>
    <p:extLst>
      <p:ext uri="{BB962C8B-B14F-4D97-AF65-F5344CB8AC3E}">
        <p14:creationId xmlns:p14="http://schemas.microsoft.com/office/powerpoint/2010/main" val="27396019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47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CC56B93-8259-3616-E9B8-1E7FD1CE005B}"/>
              </a:ext>
            </a:extLst>
          </p:cNvPr>
          <p:cNvSpPr>
            <a:spLocks noGrp="1"/>
          </p:cNvSpPr>
          <p:nvPr>
            <p:ph type="pic" sz="quarter" idx="10"/>
          </p:nvPr>
        </p:nvSpPr>
        <p:spPr>
          <a:xfrm>
            <a:off x="0" y="0"/>
            <a:ext cx="15119350" cy="10691813"/>
          </a:xfrm>
          <a:prstGeom prst="rect">
            <a:avLst/>
          </a:prstGeom>
        </p:spPr>
        <p:txBody>
          <a:bodyPr/>
          <a:lstStyle/>
          <a:p>
            <a:endParaRPr lang="de-CH"/>
          </a:p>
        </p:txBody>
      </p:sp>
    </p:spTree>
    <p:extLst>
      <p:ext uri="{BB962C8B-B14F-4D97-AF65-F5344CB8AC3E}">
        <p14:creationId xmlns:p14="http://schemas.microsoft.com/office/powerpoint/2010/main" val="23929569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0359717-08D7-FCE4-22E2-723CCCE63320}"/>
              </a:ext>
            </a:extLst>
          </p:cNvPr>
          <p:cNvSpPr>
            <a:spLocks/>
          </p:cNvSpPr>
          <p:nvPr userDrawn="1"/>
        </p:nvSpPr>
        <p:spPr>
          <a:xfrm>
            <a:off x="8896350" y="0"/>
            <a:ext cx="6223000" cy="1069181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object 5">
            <a:extLst>
              <a:ext uri="{FF2B5EF4-FFF2-40B4-BE49-F238E27FC236}">
                <a16:creationId xmlns:a16="http://schemas.microsoft.com/office/drawing/2014/main" id="{5FD61EDC-6968-692D-49DE-B02651218AC7}"/>
              </a:ext>
            </a:extLst>
          </p:cNvPr>
          <p:cNvSpPr>
            <a:spLocks/>
          </p:cNvSpPr>
          <p:nvPr userDrawn="1"/>
        </p:nvSpPr>
        <p:spPr>
          <a:xfrm>
            <a:off x="1" y="8891588"/>
            <a:ext cx="8896350" cy="1800225"/>
          </a:xfrm>
          <a:custGeom>
            <a:avLst/>
            <a:gdLst/>
            <a:ahLst/>
            <a:cxnLst/>
            <a:rect l="l" t="t" r="r" b="b"/>
            <a:pathLst>
              <a:path w="8748395" h="1800225">
                <a:moveTo>
                  <a:pt x="0" y="1799996"/>
                </a:moveTo>
                <a:lnTo>
                  <a:pt x="8748001" y="1799996"/>
                </a:lnTo>
                <a:lnTo>
                  <a:pt x="8748001" y="0"/>
                </a:lnTo>
                <a:lnTo>
                  <a:pt x="0" y="0"/>
                </a:lnTo>
                <a:lnTo>
                  <a:pt x="0" y="1799996"/>
                </a:lnTo>
                <a:close/>
              </a:path>
            </a:pathLst>
          </a:custGeom>
          <a:solidFill>
            <a:srgbClr val="D1D3D4"/>
          </a:solidFill>
        </p:spPr>
        <p:txBody>
          <a:bodyPr wrap="square" lIns="0" tIns="0" rIns="0" bIns="0" rtlCol="0"/>
          <a:lstStyle/>
          <a:p>
            <a:endParaRPr dirty="0"/>
          </a:p>
        </p:txBody>
      </p:sp>
      <p:sp>
        <p:nvSpPr>
          <p:cNvPr id="9" name="Rechteck 8">
            <a:extLst>
              <a:ext uri="{FF2B5EF4-FFF2-40B4-BE49-F238E27FC236}">
                <a16:creationId xmlns:a16="http://schemas.microsoft.com/office/drawing/2014/main" id="{4482D37B-01FD-D0E3-D3DF-A97D581516F7}"/>
              </a:ext>
            </a:extLst>
          </p:cNvPr>
          <p:cNvSpPr>
            <a:spLocks/>
          </p:cNvSpPr>
          <p:nvPr userDrawn="1"/>
        </p:nvSpPr>
        <p:spPr>
          <a:xfrm>
            <a:off x="-1" y="8662988"/>
            <a:ext cx="8896349" cy="45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366420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38280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170A0-090F-7E1A-B335-6DF140C9C15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919A429-0D47-B60B-583A-33CE06518BDE}"/>
              </a:ext>
            </a:extLst>
          </p:cNvPr>
          <p:cNvSpPr txBox="1"/>
          <p:nvPr/>
        </p:nvSpPr>
        <p:spPr>
          <a:xfrm>
            <a:off x="4816904" y="4145577"/>
            <a:ext cx="5897768" cy="2308324"/>
          </a:xfrm>
          <a:prstGeom prst="rect">
            <a:avLst/>
          </a:prstGeom>
          <a:noFill/>
        </p:spPr>
        <p:txBody>
          <a:bodyPr wrap="none" rtlCol="0">
            <a:spAutoFit/>
          </a:bodyPr>
          <a:lstStyle/>
          <a:p>
            <a:r>
              <a:rPr lang="fr-CH" sz="7200" dirty="0"/>
              <a:t>Model BLT A3</a:t>
            </a:r>
          </a:p>
          <a:p>
            <a:r>
              <a:rPr lang="fr-CH" sz="7200" dirty="0"/>
              <a:t>Modèle PIR A3</a:t>
            </a:r>
          </a:p>
        </p:txBody>
      </p:sp>
    </p:spTree>
    <p:extLst>
      <p:ext uri="{BB962C8B-B14F-4D97-AF65-F5344CB8AC3E}">
        <p14:creationId xmlns:p14="http://schemas.microsoft.com/office/powerpoint/2010/main" val="237489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24D16-CCA3-1122-5445-BDA188A39C59}"/>
            </a:ext>
          </a:extLst>
        </p:cNvPr>
        <p:cNvGrpSpPr/>
        <p:nvPr/>
      </p:nvGrpSpPr>
      <p:grpSpPr>
        <a:xfrm>
          <a:off x="0" y="0"/>
          <a:ext cx="0" cy="0"/>
          <a:chOff x="0" y="0"/>
          <a:chExt cx="0" cy="0"/>
        </a:xfrm>
      </p:grpSpPr>
      <p:sp>
        <p:nvSpPr>
          <p:cNvPr id="54" name="Rechteck 3">
            <a:extLst>
              <a:ext uri="{FF2B5EF4-FFF2-40B4-BE49-F238E27FC236}">
                <a16:creationId xmlns:a16="http://schemas.microsoft.com/office/drawing/2014/main" id="{AC135DD3-9C66-5EBD-B0AD-1370DBA1DC42}"/>
              </a:ext>
            </a:extLst>
          </p:cNvPr>
          <p:cNvSpPr/>
          <p:nvPr/>
        </p:nvSpPr>
        <p:spPr>
          <a:xfrm>
            <a:off x="7754474" y="7948076"/>
            <a:ext cx="6223000" cy="186702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9" name="Rechteck 3">
            <a:extLst>
              <a:ext uri="{FF2B5EF4-FFF2-40B4-BE49-F238E27FC236}">
                <a16:creationId xmlns:a16="http://schemas.microsoft.com/office/drawing/2014/main" id="{EE48550A-5F32-84E7-441F-B011FCE2F95F}"/>
              </a:ext>
            </a:extLst>
          </p:cNvPr>
          <p:cNvSpPr/>
          <p:nvPr/>
        </p:nvSpPr>
        <p:spPr>
          <a:xfrm>
            <a:off x="374650" y="7911433"/>
            <a:ext cx="6223000" cy="186702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3" name="Gerader Verbinder 55">
            <a:extLst>
              <a:ext uri="{FF2B5EF4-FFF2-40B4-BE49-F238E27FC236}">
                <a16:creationId xmlns:a16="http://schemas.microsoft.com/office/drawing/2014/main" id="{B1F111A8-DE2D-3A37-1F56-74400452141A}"/>
              </a:ext>
            </a:extLst>
          </p:cNvPr>
          <p:cNvCxnSpPr>
            <a:cxnSpLocks/>
          </p:cNvCxnSpPr>
          <p:nvPr/>
        </p:nvCxnSpPr>
        <p:spPr>
          <a:xfrm>
            <a:off x="641479" y="1897758"/>
            <a:ext cx="6096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object 9">
            <a:extLst>
              <a:ext uri="{FF2B5EF4-FFF2-40B4-BE49-F238E27FC236}">
                <a16:creationId xmlns:a16="http://schemas.microsoft.com/office/drawing/2014/main" id="{20C79503-E580-A483-9942-F60489FDD314}"/>
              </a:ext>
            </a:extLst>
          </p:cNvPr>
          <p:cNvSpPr txBox="1"/>
          <p:nvPr/>
        </p:nvSpPr>
        <p:spPr>
          <a:xfrm>
            <a:off x="1305628" y="1765238"/>
            <a:ext cx="2981329" cy="877163"/>
          </a:xfrm>
          <a:prstGeom prst="rect">
            <a:avLst/>
          </a:prstGeom>
        </p:spPr>
        <p:txBody>
          <a:bodyPr vert="horz" wrap="square" lIns="0" tIns="30480" rIns="0" bIns="0" rtlCol="0">
            <a:spAutoFit/>
          </a:bodyPr>
          <a:lstStyle/>
          <a:p>
            <a:pPr marL="0" lvl="1"/>
            <a:r>
              <a:rPr lang="de-CH" sz="1100" dirty="0"/>
              <a:t>D: Bergwanderweg </a:t>
            </a:r>
          </a:p>
          <a:p>
            <a:pPr marL="0" lvl="1"/>
            <a:r>
              <a:rPr lang="de-CH" sz="1100" dirty="0"/>
              <a:t>F: </a:t>
            </a:r>
            <a:r>
              <a:rPr lang="de-CH" sz="1100" dirty="0" err="1"/>
              <a:t>Chemin</a:t>
            </a:r>
            <a:r>
              <a:rPr lang="de-CH" sz="1100" dirty="0"/>
              <a:t> de </a:t>
            </a:r>
            <a:r>
              <a:rPr lang="de-CH" sz="1100" dirty="0" err="1"/>
              <a:t>randonnée</a:t>
            </a:r>
            <a:r>
              <a:rPr lang="de-CH" sz="1100" dirty="0"/>
              <a:t> de </a:t>
            </a:r>
            <a:r>
              <a:rPr lang="de-CH" sz="1100" dirty="0" err="1"/>
              <a:t>montagne</a:t>
            </a:r>
            <a:endParaRPr lang="de-CH" sz="1100" dirty="0"/>
          </a:p>
          <a:p>
            <a:pPr marL="0" lvl="1"/>
            <a:r>
              <a:rPr lang="de-CH" sz="1100" dirty="0"/>
              <a:t>I: </a:t>
            </a:r>
            <a:r>
              <a:rPr lang="de-CH" sz="1100" dirty="0" err="1"/>
              <a:t>Sentiero</a:t>
            </a:r>
            <a:r>
              <a:rPr lang="de-CH" sz="1100" dirty="0"/>
              <a:t> </a:t>
            </a:r>
            <a:r>
              <a:rPr lang="de-CH" sz="1100" dirty="0" err="1"/>
              <a:t>escursionistico</a:t>
            </a:r>
            <a:r>
              <a:rPr lang="de-CH" sz="1100" dirty="0"/>
              <a:t> di </a:t>
            </a:r>
            <a:r>
              <a:rPr lang="de-CH" sz="1100" dirty="0" err="1"/>
              <a:t>montagna</a:t>
            </a:r>
            <a:endParaRPr lang="de-CH" sz="1100" dirty="0"/>
          </a:p>
          <a:p>
            <a:pPr marL="0" lvl="1"/>
            <a:r>
              <a:rPr lang="de-CH" sz="1100" dirty="0"/>
              <a:t>E: Mountain </a:t>
            </a:r>
            <a:r>
              <a:rPr lang="de-CH" sz="1100" dirty="0" err="1"/>
              <a:t>trail</a:t>
            </a:r>
            <a:endParaRPr lang="de-CH" sz="1100" dirty="0"/>
          </a:p>
          <a:p>
            <a:pPr marL="0" lvl="1"/>
            <a:r>
              <a:rPr lang="de-CH" sz="1100" dirty="0"/>
              <a:t>R: </a:t>
            </a:r>
            <a:r>
              <a:rPr lang="de-CH" sz="1100" dirty="0" err="1"/>
              <a:t>Senda</a:t>
            </a:r>
            <a:r>
              <a:rPr lang="de-CH" sz="1100" dirty="0"/>
              <a:t> da </a:t>
            </a:r>
            <a:r>
              <a:rPr lang="de-CH" sz="1100" dirty="0" err="1"/>
              <a:t>viandar</a:t>
            </a:r>
            <a:r>
              <a:rPr lang="de-CH" sz="1100" dirty="0"/>
              <a:t> da </a:t>
            </a:r>
            <a:r>
              <a:rPr lang="de-CH" sz="1100" dirty="0" err="1"/>
              <a:t>muntogna</a:t>
            </a:r>
            <a:endParaRPr lang="de-CH" sz="1100" dirty="0"/>
          </a:p>
        </p:txBody>
      </p:sp>
      <p:cxnSp>
        <p:nvCxnSpPr>
          <p:cNvPr id="5" name="Gerader Verbinder 57">
            <a:extLst>
              <a:ext uri="{FF2B5EF4-FFF2-40B4-BE49-F238E27FC236}">
                <a16:creationId xmlns:a16="http://schemas.microsoft.com/office/drawing/2014/main" id="{CB4C9E8A-CCE1-A8E5-0E8B-86A74B64CA63}"/>
              </a:ext>
            </a:extLst>
          </p:cNvPr>
          <p:cNvCxnSpPr>
            <a:cxnSpLocks/>
          </p:cNvCxnSpPr>
          <p:nvPr/>
        </p:nvCxnSpPr>
        <p:spPr>
          <a:xfrm>
            <a:off x="641479" y="2891755"/>
            <a:ext cx="6096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6" name="object 9">
            <a:extLst>
              <a:ext uri="{FF2B5EF4-FFF2-40B4-BE49-F238E27FC236}">
                <a16:creationId xmlns:a16="http://schemas.microsoft.com/office/drawing/2014/main" id="{F2502444-CBE6-2025-C402-049C4FC00C44}"/>
              </a:ext>
            </a:extLst>
          </p:cNvPr>
          <p:cNvSpPr txBox="1"/>
          <p:nvPr/>
        </p:nvSpPr>
        <p:spPr>
          <a:xfrm>
            <a:off x="1305628" y="2778668"/>
            <a:ext cx="2944824" cy="877163"/>
          </a:xfrm>
          <a:prstGeom prst="rect">
            <a:avLst/>
          </a:prstGeom>
        </p:spPr>
        <p:txBody>
          <a:bodyPr vert="horz" wrap="square" lIns="0" tIns="30480" rIns="0" bIns="0" rtlCol="0">
            <a:spAutoFit/>
          </a:bodyPr>
          <a:lstStyle/>
          <a:p>
            <a:pPr marL="0" lvl="1"/>
            <a:r>
              <a:rPr lang="de-CH" sz="1100" dirty="0"/>
              <a:t>D: Alpinwanderweg </a:t>
            </a:r>
          </a:p>
          <a:p>
            <a:pPr marL="0" lvl="1"/>
            <a:r>
              <a:rPr lang="de-CH" sz="1100" dirty="0"/>
              <a:t>F: </a:t>
            </a:r>
            <a:r>
              <a:rPr lang="de-CH" sz="1100" dirty="0" err="1"/>
              <a:t>Chemin</a:t>
            </a:r>
            <a:r>
              <a:rPr lang="de-CH" sz="1100" dirty="0"/>
              <a:t> de </a:t>
            </a:r>
            <a:r>
              <a:rPr lang="de-CH" sz="1100" dirty="0" err="1"/>
              <a:t>randonnée</a:t>
            </a:r>
            <a:r>
              <a:rPr lang="de-CH" sz="1100" dirty="0"/>
              <a:t> alpine</a:t>
            </a:r>
          </a:p>
          <a:p>
            <a:pPr marL="0" lvl="1"/>
            <a:r>
              <a:rPr lang="de-CH" sz="1100" dirty="0"/>
              <a:t>I: </a:t>
            </a:r>
            <a:r>
              <a:rPr lang="de-CH" sz="1100" dirty="0" err="1"/>
              <a:t>Sentiero</a:t>
            </a:r>
            <a:r>
              <a:rPr lang="de-CH" sz="1100" dirty="0"/>
              <a:t> </a:t>
            </a:r>
            <a:r>
              <a:rPr lang="de-CH" sz="1100" dirty="0" err="1"/>
              <a:t>escursionistico</a:t>
            </a:r>
            <a:r>
              <a:rPr lang="de-CH" sz="1100" dirty="0"/>
              <a:t> </a:t>
            </a:r>
            <a:r>
              <a:rPr lang="de-CH" sz="1100" dirty="0" err="1"/>
              <a:t>alpino</a:t>
            </a:r>
            <a:endParaRPr lang="de-CH" sz="1100" dirty="0"/>
          </a:p>
          <a:p>
            <a:pPr marL="0" lvl="1"/>
            <a:r>
              <a:rPr lang="de-CH" sz="1100" dirty="0"/>
              <a:t>E: Alpine </a:t>
            </a:r>
            <a:r>
              <a:rPr lang="de-CH" sz="1100" dirty="0" err="1"/>
              <a:t>trail</a:t>
            </a:r>
            <a:endParaRPr lang="de-CH" sz="1100" dirty="0"/>
          </a:p>
          <a:p>
            <a:pPr marL="0" lvl="1"/>
            <a:r>
              <a:rPr lang="de-CH" sz="1100" dirty="0"/>
              <a:t>R: </a:t>
            </a:r>
            <a:r>
              <a:rPr lang="de-CH" sz="1100" dirty="0" err="1"/>
              <a:t>Senda</a:t>
            </a:r>
            <a:r>
              <a:rPr lang="de-CH" sz="1100" dirty="0"/>
              <a:t> da </a:t>
            </a:r>
            <a:r>
              <a:rPr lang="de-CH" sz="1100" dirty="0" err="1"/>
              <a:t>viandar</a:t>
            </a:r>
            <a:r>
              <a:rPr lang="de-CH" sz="1100" dirty="0"/>
              <a:t> </a:t>
            </a:r>
            <a:r>
              <a:rPr lang="de-CH" sz="1100" dirty="0" err="1"/>
              <a:t>alpina</a:t>
            </a:r>
            <a:endParaRPr lang="de-CH" sz="1100" dirty="0"/>
          </a:p>
        </p:txBody>
      </p:sp>
      <p:cxnSp>
        <p:nvCxnSpPr>
          <p:cNvPr id="7" name="Gerader Verbinder 61">
            <a:extLst>
              <a:ext uri="{FF2B5EF4-FFF2-40B4-BE49-F238E27FC236}">
                <a16:creationId xmlns:a16="http://schemas.microsoft.com/office/drawing/2014/main" id="{DCBB9F87-D5BD-2FC8-2815-4B0C55819E80}"/>
              </a:ext>
            </a:extLst>
          </p:cNvPr>
          <p:cNvCxnSpPr>
            <a:cxnSpLocks/>
          </p:cNvCxnSpPr>
          <p:nvPr/>
        </p:nvCxnSpPr>
        <p:spPr>
          <a:xfrm>
            <a:off x="626239" y="813938"/>
            <a:ext cx="609600" cy="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8" name="object 9">
            <a:extLst>
              <a:ext uri="{FF2B5EF4-FFF2-40B4-BE49-F238E27FC236}">
                <a16:creationId xmlns:a16="http://schemas.microsoft.com/office/drawing/2014/main" id="{B6365C2A-A44D-46A1-E31A-1564724EC70B}"/>
              </a:ext>
            </a:extLst>
          </p:cNvPr>
          <p:cNvSpPr txBox="1"/>
          <p:nvPr/>
        </p:nvSpPr>
        <p:spPr>
          <a:xfrm>
            <a:off x="1290388" y="700851"/>
            <a:ext cx="2981329" cy="877163"/>
          </a:xfrm>
          <a:prstGeom prst="rect">
            <a:avLst/>
          </a:prstGeom>
        </p:spPr>
        <p:txBody>
          <a:bodyPr vert="horz" wrap="square" lIns="0" tIns="30480" rIns="0" bIns="0" rtlCol="0">
            <a:spAutoFit/>
          </a:bodyPr>
          <a:lstStyle/>
          <a:p>
            <a:pPr marL="0" lvl="1"/>
            <a:r>
              <a:rPr lang="de-CH" sz="1100" dirty="0"/>
              <a:t>D: Wanderweg</a:t>
            </a:r>
          </a:p>
          <a:p>
            <a:pPr marL="0" lvl="1"/>
            <a:r>
              <a:rPr lang="de-CH" sz="1100" dirty="0"/>
              <a:t>F: </a:t>
            </a:r>
            <a:r>
              <a:rPr lang="de-CH" sz="1100" dirty="0" err="1"/>
              <a:t>Chemin</a:t>
            </a:r>
            <a:r>
              <a:rPr lang="de-CH" sz="1100" dirty="0"/>
              <a:t> de </a:t>
            </a:r>
            <a:r>
              <a:rPr lang="de-CH" sz="1100" dirty="0" err="1"/>
              <a:t>randonnée</a:t>
            </a:r>
            <a:endParaRPr lang="de-CH" sz="1100" dirty="0"/>
          </a:p>
          <a:p>
            <a:pPr marL="0" lvl="1"/>
            <a:r>
              <a:rPr lang="de-CH" sz="1100" dirty="0"/>
              <a:t>I: </a:t>
            </a:r>
            <a:r>
              <a:rPr lang="de-CH" sz="1100" dirty="0" err="1"/>
              <a:t>Sentiero</a:t>
            </a:r>
            <a:r>
              <a:rPr lang="de-CH" sz="1100" dirty="0"/>
              <a:t> </a:t>
            </a:r>
            <a:r>
              <a:rPr lang="de-CH" sz="1100" dirty="0" err="1"/>
              <a:t>escursionistico</a:t>
            </a:r>
            <a:endParaRPr lang="de-CH" sz="1100" dirty="0"/>
          </a:p>
          <a:p>
            <a:pPr marL="0" lvl="1"/>
            <a:r>
              <a:rPr lang="de-CH" sz="1100" dirty="0"/>
              <a:t>E: </a:t>
            </a:r>
            <a:r>
              <a:rPr lang="de-CH" sz="1100" dirty="0" err="1"/>
              <a:t>Hiking</a:t>
            </a:r>
            <a:r>
              <a:rPr lang="de-CH" sz="1100" dirty="0"/>
              <a:t> </a:t>
            </a:r>
            <a:r>
              <a:rPr lang="de-CH" sz="1100" dirty="0" err="1"/>
              <a:t>trail</a:t>
            </a:r>
            <a:endParaRPr lang="de-CH" sz="1100" dirty="0"/>
          </a:p>
          <a:p>
            <a:pPr marL="0" lvl="1"/>
            <a:r>
              <a:rPr lang="de-CH" sz="1100" dirty="0"/>
              <a:t>R: </a:t>
            </a:r>
            <a:r>
              <a:rPr lang="de-CH" sz="1100" dirty="0" err="1"/>
              <a:t>Senda</a:t>
            </a:r>
            <a:r>
              <a:rPr lang="de-CH" sz="1100" dirty="0"/>
              <a:t> da </a:t>
            </a:r>
            <a:r>
              <a:rPr lang="de-CH" sz="1100" dirty="0" err="1"/>
              <a:t>viandar</a:t>
            </a:r>
            <a:endParaRPr lang="de-CH" sz="1100" dirty="0"/>
          </a:p>
        </p:txBody>
      </p:sp>
      <p:sp>
        <p:nvSpPr>
          <p:cNvPr id="9" name="object 13">
            <a:extLst>
              <a:ext uri="{FF2B5EF4-FFF2-40B4-BE49-F238E27FC236}">
                <a16:creationId xmlns:a16="http://schemas.microsoft.com/office/drawing/2014/main" id="{07CD43AB-3A2A-E619-C4FA-AFE23D171294}"/>
              </a:ext>
            </a:extLst>
          </p:cNvPr>
          <p:cNvSpPr>
            <a:spLocks/>
          </p:cNvSpPr>
          <p:nvPr/>
        </p:nvSpPr>
        <p:spPr>
          <a:xfrm>
            <a:off x="725858" y="4086295"/>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B475AC"/>
          </a:solidFill>
        </p:spPr>
        <p:txBody>
          <a:bodyPr wrap="square" lIns="0" tIns="0" rIns="0" bIns="0" rtlCol="0"/>
          <a:lstStyle/>
          <a:p>
            <a:endParaRPr dirty="0"/>
          </a:p>
        </p:txBody>
      </p:sp>
      <p:sp>
        <p:nvSpPr>
          <p:cNvPr id="10" name="object 13">
            <a:extLst>
              <a:ext uri="{FF2B5EF4-FFF2-40B4-BE49-F238E27FC236}">
                <a16:creationId xmlns:a16="http://schemas.microsoft.com/office/drawing/2014/main" id="{E75963C9-4B01-8A95-989A-AF3879D5B05F}"/>
              </a:ext>
            </a:extLst>
          </p:cNvPr>
          <p:cNvSpPr>
            <a:spLocks/>
          </p:cNvSpPr>
          <p:nvPr/>
        </p:nvSpPr>
        <p:spPr>
          <a:xfrm>
            <a:off x="725858" y="5223688"/>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EBC88A"/>
          </a:solidFill>
        </p:spPr>
        <p:txBody>
          <a:bodyPr wrap="square" lIns="0" tIns="0" rIns="0" bIns="0" rtlCol="0"/>
          <a:lstStyle/>
          <a:p>
            <a:endParaRPr dirty="0"/>
          </a:p>
        </p:txBody>
      </p:sp>
      <p:sp>
        <p:nvSpPr>
          <p:cNvPr id="11" name="object 15">
            <a:extLst>
              <a:ext uri="{FF2B5EF4-FFF2-40B4-BE49-F238E27FC236}">
                <a16:creationId xmlns:a16="http://schemas.microsoft.com/office/drawing/2014/main" id="{EBD8E776-ABA5-2770-B16B-88478C9D09F6}"/>
              </a:ext>
            </a:extLst>
          </p:cNvPr>
          <p:cNvSpPr txBox="1">
            <a:spLocks/>
          </p:cNvSpPr>
          <p:nvPr/>
        </p:nvSpPr>
        <p:spPr>
          <a:xfrm>
            <a:off x="1305628" y="4025916"/>
            <a:ext cx="3984829" cy="859210"/>
          </a:xfrm>
          <a:prstGeom prst="rect">
            <a:avLst/>
          </a:prstGeom>
        </p:spPr>
        <p:txBody>
          <a:bodyPr vert="horz" wrap="square" lIns="0" tIns="12700" rIns="0" bIns="0" rtlCol="0">
            <a:spAutoFit/>
          </a:bodyPr>
          <a:lstStyle/>
          <a:p>
            <a:pPr marL="0" lvl="1"/>
            <a:r>
              <a:rPr lang="de-CH" sz="1100" dirty="0"/>
              <a:t>D: Weide mit Herdenschutzhunden</a:t>
            </a:r>
          </a:p>
          <a:p>
            <a:pPr marL="0" lvl="1"/>
            <a:r>
              <a:rPr lang="de-CH" sz="1100" dirty="0"/>
              <a:t>F: </a:t>
            </a:r>
            <a:r>
              <a:rPr lang="fr-FR" sz="1100" dirty="0"/>
              <a:t>Pâturage avec des chiens de protection des troupeaux</a:t>
            </a:r>
            <a:endParaRPr lang="de-CH" sz="1100" dirty="0"/>
          </a:p>
          <a:p>
            <a:pPr marL="0" lvl="1"/>
            <a:r>
              <a:rPr lang="de-CH" sz="1100" dirty="0"/>
              <a:t>I: </a:t>
            </a:r>
            <a:r>
              <a:rPr lang="de-CH" sz="1100" dirty="0" err="1"/>
              <a:t>Pascoli</a:t>
            </a:r>
            <a:r>
              <a:rPr lang="de-CH" sz="1100" dirty="0"/>
              <a:t> </a:t>
            </a:r>
            <a:r>
              <a:rPr lang="de-CH" sz="1100" dirty="0" err="1"/>
              <a:t>con</a:t>
            </a:r>
            <a:r>
              <a:rPr lang="de-CH" sz="1100" dirty="0"/>
              <a:t> </a:t>
            </a:r>
            <a:r>
              <a:rPr lang="de-CH" sz="1100" dirty="0" err="1"/>
              <a:t>cani</a:t>
            </a:r>
            <a:r>
              <a:rPr lang="de-CH" sz="1100" dirty="0"/>
              <a:t> da </a:t>
            </a:r>
            <a:r>
              <a:rPr lang="de-CH" sz="1100" dirty="0" err="1"/>
              <a:t>protezione</a:t>
            </a:r>
            <a:r>
              <a:rPr lang="de-CH" sz="1100" dirty="0"/>
              <a:t> delle </a:t>
            </a:r>
            <a:r>
              <a:rPr lang="de-CH" sz="1100" dirty="0" err="1"/>
              <a:t>greggi</a:t>
            </a:r>
            <a:endParaRPr lang="de-CH" sz="1100" dirty="0"/>
          </a:p>
          <a:p>
            <a:pPr marL="0" lvl="1"/>
            <a:r>
              <a:rPr lang="de-CH" sz="1100" dirty="0"/>
              <a:t>E: </a:t>
            </a:r>
            <a:r>
              <a:rPr lang="de-CH" sz="1100" dirty="0" err="1"/>
              <a:t>Pasture</a:t>
            </a:r>
            <a:r>
              <a:rPr lang="de-CH" sz="1100" dirty="0"/>
              <a:t> </a:t>
            </a:r>
            <a:r>
              <a:rPr lang="de-CH" sz="1100" dirty="0" err="1"/>
              <a:t>with</a:t>
            </a:r>
            <a:r>
              <a:rPr lang="de-CH" sz="1100" dirty="0"/>
              <a:t> livestock </a:t>
            </a:r>
            <a:r>
              <a:rPr lang="de-CH" sz="1100" dirty="0" err="1"/>
              <a:t>guardian</a:t>
            </a:r>
            <a:r>
              <a:rPr lang="de-CH" sz="1100" dirty="0"/>
              <a:t> </a:t>
            </a:r>
            <a:r>
              <a:rPr lang="de-CH" sz="1100" dirty="0" err="1"/>
              <a:t>dogs</a:t>
            </a:r>
            <a:endParaRPr lang="de-CH" sz="1100" dirty="0"/>
          </a:p>
          <a:p>
            <a:pPr marL="0" lvl="1"/>
            <a:r>
              <a:rPr lang="de-CH" sz="1100" dirty="0"/>
              <a:t>R: </a:t>
            </a:r>
            <a:r>
              <a:rPr lang="pt-BR" sz="1100" dirty="0"/>
              <a:t>Pastgira cun chauns da protecziun</a:t>
            </a:r>
            <a:endParaRPr lang="de-CH" sz="1100" dirty="0"/>
          </a:p>
        </p:txBody>
      </p:sp>
      <p:sp>
        <p:nvSpPr>
          <p:cNvPr id="12" name="object 15">
            <a:extLst>
              <a:ext uri="{FF2B5EF4-FFF2-40B4-BE49-F238E27FC236}">
                <a16:creationId xmlns:a16="http://schemas.microsoft.com/office/drawing/2014/main" id="{A2D34B7F-2162-1949-71EA-820B6FEF31F4}"/>
              </a:ext>
            </a:extLst>
          </p:cNvPr>
          <p:cNvSpPr txBox="1">
            <a:spLocks/>
          </p:cNvSpPr>
          <p:nvPr/>
        </p:nvSpPr>
        <p:spPr>
          <a:xfrm>
            <a:off x="1290388" y="5220800"/>
            <a:ext cx="6131492" cy="955390"/>
          </a:xfrm>
          <a:prstGeom prst="rect">
            <a:avLst/>
          </a:prstGeom>
        </p:spPr>
        <p:txBody>
          <a:bodyPr vert="horz" wrap="square" lIns="0" tIns="12700" rIns="0" bIns="0" rtlCol="0" anchor="t">
            <a:spAutoFit/>
          </a:bodyPr>
          <a:lstStyle/>
          <a:p>
            <a:pPr marL="0" marR="612140" lvl="1">
              <a:lnSpc>
                <a:spcPct val="106100"/>
              </a:lnSpc>
              <a:spcBef>
                <a:spcPts val="100"/>
              </a:spcBef>
            </a:pPr>
            <a:r>
              <a:rPr lang="fr-CH" sz="1100" dirty="0"/>
              <a:t>D: </a:t>
            </a:r>
            <a:r>
              <a:rPr lang="fr-CH" sz="1100" dirty="0" err="1"/>
              <a:t>Weide</a:t>
            </a:r>
            <a:r>
              <a:rPr sz="1100" dirty="0"/>
              <a:t> </a:t>
            </a:r>
            <a:r>
              <a:rPr sz="1100" dirty="0" err="1"/>
              <a:t>mit</a:t>
            </a:r>
            <a:r>
              <a:rPr lang="de-CH" sz="1100" dirty="0"/>
              <a:t> </a:t>
            </a:r>
            <a:r>
              <a:rPr sz="1100" dirty="0" err="1"/>
              <a:t>Herdenschutzhunden</a:t>
            </a:r>
            <a:r>
              <a:rPr sz="1100" dirty="0"/>
              <a:t> von </a:t>
            </a:r>
            <a:r>
              <a:rPr lang="de-CH" sz="1100" dirty="0"/>
              <a:t>Juni </a:t>
            </a:r>
            <a:r>
              <a:rPr sz="1100" dirty="0"/>
              <a:t>bis Ende </a:t>
            </a:r>
            <a:r>
              <a:rPr lang="fr-CH" sz="1100" dirty="0" err="1"/>
              <a:t>September</a:t>
            </a:r>
            <a:endParaRPr lang="fr-CH" sz="1100" dirty="0"/>
          </a:p>
          <a:p>
            <a:pPr marL="0" marR="612140" lvl="1">
              <a:lnSpc>
                <a:spcPct val="106100"/>
              </a:lnSpc>
              <a:spcBef>
                <a:spcPts val="100"/>
              </a:spcBef>
            </a:pPr>
            <a:r>
              <a:rPr lang="fr-FR" sz="1100" dirty="0"/>
              <a:t>F: Pâturage avec chiens</a:t>
            </a:r>
            <a:r>
              <a:rPr lang="fr-FR" sz="1100"/>
              <a:t> de protection des troupeaux de juin à fin septembre</a:t>
            </a:r>
          </a:p>
          <a:p>
            <a:pPr marL="0" marR="612140" lvl="1">
              <a:lnSpc>
                <a:spcPct val="106100"/>
              </a:lnSpc>
              <a:spcBef>
                <a:spcPts val="100"/>
              </a:spcBef>
            </a:pPr>
            <a:r>
              <a:rPr lang="fr-FR" sz="1100" dirty="0"/>
              <a:t>I: Pascoli con c</a:t>
            </a:r>
            <a:r>
              <a:rPr lang="fr-FR" altLang="fr-FR" sz="1100" dirty="0"/>
              <a:t>ani da </a:t>
            </a:r>
            <a:r>
              <a:rPr lang="fr-FR" altLang="fr-FR" sz="1100" dirty="0" err="1"/>
              <a:t>protezione</a:t>
            </a:r>
            <a:r>
              <a:rPr lang="fr-FR" altLang="fr-FR" sz="1100" dirty="0"/>
              <a:t> delle </a:t>
            </a:r>
            <a:r>
              <a:rPr lang="fr-FR" altLang="fr-FR" sz="1100" dirty="0" err="1"/>
              <a:t>greggi</a:t>
            </a:r>
            <a:r>
              <a:rPr lang="fr-FR" altLang="fr-FR" sz="1100" dirty="0"/>
              <a:t> da </a:t>
            </a:r>
            <a:r>
              <a:rPr lang="fr-FR" altLang="fr-FR" sz="1100" dirty="0" err="1"/>
              <a:t>giugno</a:t>
            </a:r>
            <a:r>
              <a:rPr lang="fr-FR" altLang="fr-FR" sz="1100" dirty="0"/>
              <a:t> a fine </a:t>
            </a:r>
            <a:r>
              <a:rPr lang="fr-FR" altLang="fr-FR" sz="1100" dirty="0" err="1"/>
              <a:t>settembre</a:t>
            </a:r>
            <a:endParaRPr lang="fr-FR" sz="1100" dirty="0"/>
          </a:p>
          <a:p>
            <a:pPr marL="0" marR="612140" lvl="1">
              <a:lnSpc>
                <a:spcPct val="106100"/>
              </a:lnSpc>
              <a:spcBef>
                <a:spcPts val="100"/>
              </a:spcBef>
            </a:pPr>
            <a:r>
              <a:rPr lang="fr-CH" sz="1100" dirty="0"/>
              <a:t>E: </a:t>
            </a:r>
            <a:r>
              <a:rPr lang="fr-CH" sz="1100" dirty="0" err="1"/>
              <a:t>Pastures</a:t>
            </a:r>
            <a:r>
              <a:rPr sz="1100" dirty="0"/>
              <a:t> </a:t>
            </a:r>
            <a:r>
              <a:rPr sz="1100" dirty="0" err="1"/>
              <a:t>with</a:t>
            </a:r>
            <a:r>
              <a:rPr sz="1100" dirty="0"/>
              <a:t> </a:t>
            </a:r>
            <a:r>
              <a:rPr sz="1100" dirty="0" err="1"/>
              <a:t>livestock</a:t>
            </a:r>
            <a:r>
              <a:rPr sz="1100" dirty="0"/>
              <a:t> </a:t>
            </a:r>
            <a:r>
              <a:rPr sz="1100" dirty="0" err="1"/>
              <a:t>guardian</a:t>
            </a:r>
            <a:r>
              <a:rPr sz="1100" dirty="0"/>
              <a:t> </a:t>
            </a:r>
            <a:r>
              <a:rPr sz="1100" dirty="0" err="1"/>
              <a:t>dogs</a:t>
            </a:r>
            <a:r>
              <a:rPr sz="1100" dirty="0"/>
              <a:t> </a:t>
            </a:r>
            <a:r>
              <a:rPr sz="1100" dirty="0" err="1"/>
              <a:t>from</a:t>
            </a:r>
            <a:r>
              <a:rPr sz="1100" dirty="0"/>
              <a:t> June </a:t>
            </a:r>
            <a:r>
              <a:rPr sz="1100" dirty="0" err="1"/>
              <a:t>until</a:t>
            </a:r>
            <a:r>
              <a:rPr sz="1100" dirty="0"/>
              <a:t> the end of </a:t>
            </a:r>
            <a:r>
              <a:rPr lang="fr-CH" sz="1100" dirty="0" err="1"/>
              <a:t>S</a:t>
            </a:r>
            <a:r>
              <a:rPr sz="1100" dirty="0" err="1"/>
              <a:t>eptember</a:t>
            </a:r>
            <a:endParaRPr lang="fr-CH" sz="1100" dirty="0"/>
          </a:p>
          <a:p>
            <a:pPr marL="0" marR="612140" lvl="1">
              <a:lnSpc>
                <a:spcPct val="106100"/>
              </a:lnSpc>
              <a:spcBef>
                <a:spcPts val="100"/>
              </a:spcBef>
            </a:pPr>
            <a:r>
              <a:rPr lang="fr-CH" sz="1100" dirty="0"/>
              <a:t>R: </a:t>
            </a:r>
            <a:r>
              <a:rPr lang="it-IT" sz="1100" dirty="0" err="1"/>
              <a:t>Chauns</a:t>
            </a:r>
            <a:r>
              <a:rPr lang="it-IT" sz="1100" dirty="0"/>
              <a:t> da </a:t>
            </a:r>
            <a:r>
              <a:rPr lang="it-IT" sz="1100" dirty="0" err="1"/>
              <a:t>protecziun</a:t>
            </a:r>
            <a:r>
              <a:rPr lang="it-IT" sz="1100" dirty="0"/>
              <a:t> da </a:t>
            </a:r>
            <a:r>
              <a:rPr lang="it-IT" sz="1100" dirty="0" err="1"/>
              <a:t>muntaneras</a:t>
            </a:r>
            <a:r>
              <a:rPr lang="it-IT" sz="1100" dirty="0"/>
              <a:t> </a:t>
            </a:r>
            <a:r>
              <a:rPr lang="it-IT" sz="1100" dirty="0" err="1"/>
              <a:t>preschent</a:t>
            </a:r>
            <a:r>
              <a:rPr lang="it-IT" sz="1100" dirty="0"/>
              <a:t> dal </a:t>
            </a:r>
            <a:r>
              <a:rPr lang="it-IT" sz="1100" dirty="0" err="1"/>
              <a:t>zercladur</a:t>
            </a:r>
            <a:r>
              <a:rPr lang="it-IT" sz="1100" dirty="0"/>
              <a:t> fin la fin da </a:t>
            </a:r>
            <a:r>
              <a:rPr lang="it-IT" sz="1100" dirty="0" err="1"/>
              <a:t>settember</a:t>
            </a:r>
            <a:endParaRPr lang="fr-CH" sz="1100" dirty="0"/>
          </a:p>
        </p:txBody>
      </p:sp>
      <p:sp>
        <p:nvSpPr>
          <p:cNvPr id="14" name="Rechteck 19">
            <a:extLst>
              <a:ext uri="{FF2B5EF4-FFF2-40B4-BE49-F238E27FC236}">
                <a16:creationId xmlns:a16="http://schemas.microsoft.com/office/drawing/2014/main" id="{FD46EC46-71C6-8244-ED9D-FEE5F94B9D86}"/>
              </a:ext>
            </a:extLst>
          </p:cNvPr>
          <p:cNvSpPr>
            <a:spLocks/>
          </p:cNvSpPr>
          <p:nvPr/>
        </p:nvSpPr>
        <p:spPr>
          <a:xfrm>
            <a:off x="735199" y="6768309"/>
            <a:ext cx="8896349" cy="95538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20">
            <a:extLst>
              <a:ext uri="{FF2B5EF4-FFF2-40B4-BE49-F238E27FC236}">
                <a16:creationId xmlns:a16="http://schemas.microsoft.com/office/drawing/2014/main" id="{0A6A1235-8FD6-68B2-6F28-8E4B55787FDD}"/>
              </a:ext>
            </a:extLst>
          </p:cNvPr>
          <p:cNvSpPr txBox="1">
            <a:spLocks/>
          </p:cNvSpPr>
          <p:nvPr/>
        </p:nvSpPr>
        <p:spPr>
          <a:xfrm>
            <a:off x="6757720" y="6788406"/>
            <a:ext cx="2873828" cy="1223412"/>
          </a:xfrm>
          <a:prstGeom prst="rect">
            <a:avLst/>
          </a:prstGeom>
          <a:noFill/>
        </p:spPr>
        <p:txBody>
          <a:bodyPr wrap="square" rtlCol="0">
            <a:spAutoFit/>
          </a:bodyPr>
          <a:lstStyle/>
          <a:p>
            <a:r>
              <a:rPr lang="de-CH" sz="1050" dirty="0">
                <a:solidFill>
                  <a:srgbClr val="231F20"/>
                </a:solidFill>
                <a:latin typeface="Aptos" panose="020B0004020202020204" pitchFamily="34" charset="0"/>
                <a:cs typeface="Trebuchet MS"/>
              </a:rPr>
              <a:t>Quelle: Bundesamt für Landestopografie </a:t>
            </a:r>
          </a:p>
          <a:p>
            <a:r>
              <a:rPr lang="fr-CH" sz="1050" noProof="0" dirty="0">
                <a:solidFill>
                  <a:srgbClr val="231F20"/>
                </a:solidFill>
                <a:latin typeface="Aptos" panose="020B0004020202020204" pitchFamily="34" charset="0"/>
                <a:cs typeface="Trebuchet MS"/>
              </a:rPr>
              <a:t>Source: Office fédérale de la topographie</a:t>
            </a:r>
          </a:p>
          <a:p>
            <a:r>
              <a:rPr lang="en-GB" sz="1050" dirty="0">
                <a:solidFill>
                  <a:srgbClr val="231F20"/>
                </a:solidFill>
                <a:latin typeface="Aptos" panose="020B0004020202020204" pitchFamily="34" charset="0"/>
                <a:cs typeface="Trebuchet MS"/>
              </a:rPr>
              <a:t>Fonte : </a:t>
            </a:r>
            <a:r>
              <a:rPr lang="en-GB" sz="1050" dirty="0" err="1">
                <a:solidFill>
                  <a:srgbClr val="231F20"/>
                </a:solidFill>
                <a:latin typeface="Aptos" panose="020B0004020202020204" pitchFamily="34" charset="0"/>
                <a:cs typeface="Trebuchet MS"/>
              </a:rPr>
              <a:t>Ufficio</a:t>
            </a:r>
            <a:r>
              <a:rPr lang="en-GB" sz="1050" dirty="0">
                <a:solidFill>
                  <a:srgbClr val="231F20"/>
                </a:solidFill>
                <a:latin typeface="Aptos" panose="020B0004020202020204" pitchFamily="34" charset="0"/>
                <a:cs typeface="Trebuchet MS"/>
              </a:rPr>
              <a:t> </a:t>
            </a:r>
            <a:r>
              <a:rPr lang="en-GB" sz="1050" dirty="0" err="1">
                <a:solidFill>
                  <a:srgbClr val="231F20"/>
                </a:solidFill>
                <a:latin typeface="Aptos" panose="020B0004020202020204" pitchFamily="34" charset="0"/>
                <a:cs typeface="Trebuchet MS"/>
              </a:rPr>
              <a:t>federale</a:t>
            </a:r>
            <a:r>
              <a:rPr lang="en-GB" sz="1050" dirty="0">
                <a:solidFill>
                  <a:srgbClr val="231F20"/>
                </a:solidFill>
                <a:latin typeface="Aptos" panose="020B0004020202020204" pitchFamily="34" charset="0"/>
                <a:cs typeface="Trebuchet MS"/>
              </a:rPr>
              <a:t> di </a:t>
            </a:r>
            <a:r>
              <a:rPr lang="en-GB" sz="1050" dirty="0" err="1">
                <a:solidFill>
                  <a:srgbClr val="231F20"/>
                </a:solidFill>
                <a:latin typeface="Aptos" panose="020B0004020202020204" pitchFamily="34" charset="0"/>
                <a:cs typeface="Trebuchet MS"/>
              </a:rPr>
              <a:t>topografia</a:t>
            </a:r>
            <a:endParaRPr lang="en-GB" sz="1050" dirty="0">
              <a:solidFill>
                <a:srgbClr val="231F20"/>
              </a:solidFill>
              <a:latin typeface="Aptos" panose="020B0004020202020204" pitchFamily="34" charset="0"/>
              <a:cs typeface="Trebuchet MS"/>
            </a:endParaRPr>
          </a:p>
          <a:p>
            <a:r>
              <a:rPr lang="en-GB" sz="1050" dirty="0">
                <a:solidFill>
                  <a:srgbClr val="231F20"/>
                </a:solidFill>
                <a:latin typeface="Aptos" panose="020B0004020202020204" pitchFamily="34" charset="0"/>
                <a:cs typeface="Trebuchet MS"/>
              </a:rPr>
              <a:t>Source: Federal Office of Topography</a:t>
            </a:r>
          </a:p>
          <a:p>
            <a:r>
              <a:rPr lang="it-IT" sz="1050" dirty="0" err="1">
                <a:solidFill>
                  <a:srgbClr val="231F20"/>
                </a:solidFill>
                <a:latin typeface="Aptos" panose="020B0004020202020204" pitchFamily="34" charset="0"/>
                <a:cs typeface="Trebuchet MS"/>
              </a:rPr>
              <a:t>Funtauna</a:t>
            </a:r>
            <a:r>
              <a:rPr lang="it-IT" sz="1050" dirty="0">
                <a:solidFill>
                  <a:srgbClr val="231F20"/>
                </a:solidFill>
                <a:latin typeface="Aptos" panose="020B0004020202020204" pitchFamily="34" charset="0"/>
                <a:cs typeface="Trebuchet MS"/>
              </a:rPr>
              <a:t>: Uffizi </a:t>
            </a:r>
            <a:r>
              <a:rPr lang="it-IT" sz="1050" dirty="0" err="1">
                <a:solidFill>
                  <a:srgbClr val="231F20"/>
                </a:solidFill>
                <a:latin typeface="Aptos" panose="020B0004020202020204" pitchFamily="34" charset="0"/>
                <a:cs typeface="Trebuchet MS"/>
              </a:rPr>
              <a:t>federal</a:t>
            </a:r>
            <a:r>
              <a:rPr lang="it-IT" sz="1050" dirty="0">
                <a:solidFill>
                  <a:srgbClr val="231F20"/>
                </a:solidFill>
                <a:latin typeface="Aptos" panose="020B0004020202020204" pitchFamily="34" charset="0"/>
                <a:cs typeface="Trebuchet MS"/>
              </a:rPr>
              <a:t> da topografia</a:t>
            </a:r>
            <a:endParaRPr lang="en-GB" sz="1050" dirty="0">
              <a:solidFill>
                <a:srgbClr val="231F20"/>
              </a:solidFill>
              <a:latin typeface="Aptos" panose="020B0004020202020204" pitchFamily="34" charset="0"/>
              <a:cs typeface="Trebuchet MS"/>
            </a:endParaRPr>
          </a:p>
          <a:p>
            <a:endParaRPr lang="en-GB" sz="1050" noProof="0" dirty="0">
              <a:latin typeface="Aptos" panose="020B0004020202020204" pitchFamily="34" charset="0"/>
              <a:cs typeface="Trebuchet MS"/>
            </a:endParaRPr>
          </a:p>
          <a:p>
            <a:endParaRPr lang="de-CH" sz="1050" dirty="0">
              <a:latin typeface="Aptos" panose="020B0004020202020204" pitchFamily="34" charset="0"/>
              <a:cs typeface="Trebuchet MS"/>
            </a:endParaRPr>
          </a:p>
        </p:txBody>
      </p:sp>
      <p:pic>
        <p:nvPicPr>
          <p:cNvPr id="18" name="Grafik 24">
            <a:extLst>
              <a:ext uri="{FF2B5EF4-FFF2-40B4-BE49-F238E27FC236}">
                <a16:creationId xmlns:a16="http://schemas.microsoft.com/office/drawing/2014/main" id="{A9F50FB7-3F64-A9A7-341E-C5E4B9D7FB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68636" y="789084"/>
            <a:ext cx="330655" cy="424892"/>
          </a:xfrm>
          <a:prstGeom prst="rect">
            <a:avLst/>
          </a:prstGeom>
        </p:spPr>
      </p:pic>
      <p:sp>
        <p:nvSpPr>
          <p:cNvPr id="19" name="object 15">
            <a:extLst>
              <a:ext uri="{FF2B5EF4-FFF2-40B4-BE49-F238E27FC236}">
                <a16:creationId xmlns:a16="http://schemas.microsoft.com/office/drawing/2014/main" id="{4CB866A9-91FA-93CC-F5EB-B3C96121516C}"/>
              </a:ext>
            </a:extLst>
          </p:cNvPr>
          <p:cNvSpPr txBox="1">
            <a:spLocks/>
          </p:cNvSpPr>
          <p:nvPr/>
        </p:nvSpPr>
        <p:spPr>
          <a:xfrm>
            <a:off x="6369802" y="737260"/>
            <a:ext cx="1182367" cy="859210"/>
          </a:xfrm>
          <a:prstGeom prst="rect">
            <a:avLst/>
          </a:prstGeom>
        </p:spPr>
        <p:txBody>
          <a:bodyPr vert="horz" wrap="square" lIns="0" tIns="12700" rIns="0" bIns="0" rtlCol="0">
            <a:spAutoFit/>
          </a:bodyPr>
          <a:lstStyle/>
          <a:p>
            <a:pPr marL="0" lvl="1"/>
            <a:r>
              <a:rPr lang="de-CH" sz="1100" dirty="0"/>
              <a:t>D: Ihr Standort</a:t>
            </a:r>
          </a:p>
          <a:p>
            <a:pPr marL="0" lvl="1"/>
            <a:r>
              <a:rPr lang="de-CH" sz="1100" dirty="0"/>
              <a:t>F: </a:t>
            </a:r>
            <a:r>
              <a:rPr lang="de-CH" sz="1100" dirty="0" err="1"/>
              <a:t>Vous</a:t>
            </a:r>
            <a:r>
              <a:rPr lang="de-CH" sz="1100" dirty="0"/>
              <a:t> </a:t>
            </a:r>
            <a:r>
              <a:rPr lang="de-CH" sz="1100" dirty="0" err="1"/>
              <a:t>êtes</a:t>
            </a:r>
            <a:r>
              <a:rPr lang="de-CH" sz="1100" dirty="0"/>
              <a:t> </a:t>
            </a:r>
            <a:r>
              <a:rPr lang="de-CH" sz="1100" dirty="0" err="1"/>
              <a:t>ici</a:t>
            </a:r>
            <a:endParaRPr lang="de-CH" sz="1100" dirty="0"/>
          </a:p>
          <a:p>
            <a:pPr marL="0" lvl="1"/>
            <a:r>
              <a:rPr lang="de-CH" sz="1100" dirty="0"/>
              <a:t>I: La sua </a:t>
            </a:r>
            <a:r>
              <a:rPr lang="de-CH" sz="1100" dirty="0" err="1"/>
              <a:t>posizione</a:t>
            </a:r>
            <a:endParaRPr lang="de-CH" sz="1100" dirty="0"/>
          </a:p>
          <a:p>
            <a:pPr marL="0" lvl="1"/>
            <a:r>
              <a:rPr lang="de-CH" sz="1100" dirty="0"/>
              <a:t>E: </a:t>
            </a:r>
            <a:r>
              <a:rPr lang="de-CH" sz="1100" dirty="0" err="1"/>
              <a:t>You</a:t>
            </a:r>
            <a:r>
              <a:rPr lang="de-CH" sz="1100" dirty="0"/>
              <a:t> </a:t>
            </a:r>
            <a:r>
              <a:rPr lang="de-CH" sz="1100" dirty="0" err="1"/>
              <a:t>are</a:t>
            </a:r>
            <a:r>
              <a:rPr lang="de-CH" sz="1100" dirty="0"/>
              <a:t> </a:t>
            </a:r>
            <a:r>
              <a:rPr lang="de-CH" sz="1100" dirty="0" err="1"/>
              <a:t>here</a:t>
            </a:r>
            <a:endParaRPr lang="de-CH" sz="1100" dirty="0"/>
          </a:p>
          <a:p>
            <a:pPr marL="0" lvl="1"/>
            <a:r>
              <a:rPr lang="de-CH" sz="1100" dirty="0"/>
              <a:t>R: </a:t>
            </a:r>
            <a:r>
              <a:rPr lang="de-CH" sz="1100" dirty="0" err="1"/>
              <a:t>Vossa</a:t>
            </a:r>
            <a:r>
              <a:rPr lang="de-CH" sz="1100" dirty="0"/>
              <a:t> </a:t>
            </a:r>
            <a:r>
              <a:rPr lang="de-CH" sz="1100" dirty="0" err="1"/>
              <a:t>posiziun</a:t>
            </a:r>
            <a:endParaRPr lang="de-CH" sz="1100" dirty="0"/>
          </a:p>
        </p:txBody>
      </p:sp>
      <p:pic>
        <p:nvPicPr>
          <p:cNvPr id="20" name="Grafik 31">
            <a:extLst>
              <a:ext uri="{FF2B5EF4-FFF2-40B4-BE49-F238E27FC236}">
                <a16:creationId xmlns:a16="http://schemas.microsoft.com/office/drawing/2014/main" id="{D229C167-52EF-DF05-AF0F-4C67161E83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4474" y="784450"/>
            <a:ext cx="330655" cy="424892"/>
          </a:xfrm>
          <a:prstGeom prst="rect">
            <a:avLst/>
          </a:prstGeom>
        </p:spPr>
      </p:pic>
      <p:pic>
        <p:nvPicPr>
          <p:cNvPr id="21" name="Grafik 32">
            <a:extLst>
              <a:ext uri="{FF2B5EF4-FFF2-40B4-BE49-F238E27FC236}">
                <a16:creationId xmlns:a16="http://schemas.microsoft.com/office/drawing/2014/main" id="{A658F0AE-85A9-4400-15D0-D089B729BA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79433" y="784450"/>
            <a:ext cx="330655" cy="424892"/>
          </a:xfrm>
          <a:prstGeom prst="rect">
            <a:avLst/>
          </a:prstGeom>
        </p:spPr>
      </p:pic>
      <p:pic>
        <p:nvPicPr>
          <p:cNvPr id="22" name="Grafik 33">
            <a:extLst>
              <a:ext uri="{FF2B5EF4-FFF2-40B4-BE49-F238E27FC236}">
                <a16:creationId xmlns:a16="http://schemas.microsoft.com/office/drawing/2014/main" id="{087A47E8-8249-BD4F-ECDA-7AD6C99AC8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0528" y="800564"/>
            <a:ext cx="330655" cy="398730"/>
          </a:xfrm>
          <a:prstGeom prst="rect">
            <a:avLst/>
          </a:prstGeom>
        </p:spPr>
      </p:pic>
      <p:grpSp>
        <p:nvGrpSpPr>
          <p:cNvPr id="23" name="Gruppieren 53">
            <a:extLst>
              <a:ext uri="{FF2B5EF4-FFF2-40B4-BE49-F238E27FC236}">
                <a16:creationId xmlns:a16="http://schemas.microsoft.com/office/drawing/2014/main" id="{014C94A2-68BF-45FD-E1CA-6F03C1138765}"/>
              </a:ext>
            </a:extLst>
          </p:cNvPr>
          <p:cNvGrpSpPr>
            <a:grpSpLocks/>
          </p:cNvGrpSpPr>
          <p:nvPr/>
        </p:nvGrpSpPr>
        <p:grpSpPr>
          <a:xfrm>
            <a:off x="1595991" y="6824005"/>
            <a:ext cx="2251289" cy="0"/>
            <a:chOff x="860791" y="3019961"/>
            <a:chExt cx="2251289" cy="0"/>
          </a:xfrm>
        </p:grpSpPr>
        <p:cxnSp>
          <p:nvCxnSpPr>
            <p:cNvPr id="24" name="Gerader Verbinder 36">
              <a:extLst>
                <a:ext uri="{FF2B5EF4-FFF2-40B4-BE49-F238E27FC236}">
                  <a16:creationId xmlns:a16="http://schemas.microsoft.com/office/drawing/2014/main" id="{4D3B7019-A71C-ADA9-DE39-AE78716B7D1D}"/>
                </a:ext>
              </a:extLst>
            </p:cNvPr>
            <p:cNvCxnSpPr>
              <a:cxnSpLocks/>
            </p:cNvCxnSpPr>
            <p:nvPr/>
          </p:nvCxnSpPr>
          <p:spPr>
            <a:xfrm>
              <a:off x="860791" y="3019961"/>
              <a:ext cx="2100569" cy="0"/>
            </a:xfrm>
            <a:prstGeom prst="line">
              <a:avLst/>
            </a:prstGeom>
            <a:ln w="762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Gerader Verbinder 35">
              <a:extLst>
                <a:ext uri="{FF2B5EF4-FFF2-40B4-BE49-F238E27FC236}">
                  <a16:creationId xmlns:a16="http://schemas.microsoft.com/office/drawing/2014/main" id="{E6AC43B3-3B14-77E9-43B3-1F4AC4AB964E}"/>
                </a:ext>
              </a:extLst>
            </p:cNvPr>
            <p:cNvCxnSpPr>
              <a:cxnSpLocks/>
            </p:cNvCxnSpPr>
            <p:nvPr/>
          </p:nvCxnSpPr>
          <p:spPr>
            <a:xfrm>
              <a:off x="1066785" y="3019961"/>
              <a:ext cx="2045295" cy="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6" name="object 15">
            <a:extLst>
              <a:ext uri="{FF2B5EF4-FFF2-40B4-BE49-F238E27FC236}">
                <a16:creationId xmlns:a16="http://schemas.microsoft.com/office/drawing/2014/main" id="{58C93078-C2E5-45B3-21B8-436F62F434D8}"/>
              </a:ext>
            </a:extLst>
          </p:cNvPr>
          <p:cNvSpPr txBox="1">
            <a:spLocks/>
          </p:cNvSpPr>
          <p:nvPr/>
        </p:nvSpPr>
        <p:spPr>
          <a:xfrm>
            <a:off x="2403923" y="6870053"/>
            <a:ext cx="632015" cy="320601"/>
          </a:xfrm>
          <a:prstGeom prst="rect">
            <a:avLst/>
          </a:prstGeom>
        </p:spPr>
        <p:txBody>
          <a:bodyPr vert="horz" wrap="square" lIns="0" tIns="12700" rIns="0" bIns="0" rtlCol="0">
            <a:spAutoFit/>
          </a:bodyPr>
          <a:lstStyle/>
          <a:p>
            <a:pPr marL="0" lvl="1"/>
            <a:r>
              <a:rPr lang="de-CH" sz="2000" b="1" dirty="0">
                <a:solidFill>
                  <a:schemeClr val="bg1"/>
                </a:solidFill>
              </a:rPr>
              <a:t>2 km</a:t>
            </a:r>
          </a:p>
        </p:txBody>
      </p:sp>
      <p:sp>
        <p:nvSpPr>
          <p:cNvPr id="33" name="object 9">
            <a:extLst>
              <a:ext uri="{FF2B5EF4-FFF2-40B4-BE49-F238E27FC236}">
                <a16:creationId xmlns:a16="http://schemas.microsoft.com/office/drawing/2014/main" id="{A14731BB-C0A1-40DC-B49D-B0FA2597A99E}"/>
              </a:ext>
            </a:extLst>
          </p:cNvPr>
          <p:cNvSpPr txBox="1">
            <a:spLocks/>
          </p:cNvSpPr>
          <p:nvPr/>
        </p:nvSpPr>
        <p:spPr>
          <a:xfrm>
            <a:off x="6361596" y="1846868"/>
            <a:ext cx="1626470" cy="877163"/>
          </a:xfrm>
          <a:prstGeom prst="rect">
            <a:avLst/>
          </a:prstGeom>
        </p:spPr>
        <p:txBody>
          <a:bodyPr vert="horz" wrap="square" lIns="0" tIns="30480" rIns="0" bIns="0" rtlCol="0">
            <a:spAutoFit/>
          </a:bodyPr>
          <a:lstStyle/>
          <a:p>
            <a:pPr marL="0" lvl="1"/>
            <a:r>
              <a:rPr lang="de-CH" sz="1100" dirty="0"/>
              <a:t>D: gesperrter Weg</a:t>
            </a:r>
          </a:p>
          <a:p>
            <a:pPr marL="0" lvl="1"/>
            <a:r>
              <a:rPr lang="de-CH" sz="1100" dirty="0"/>
              <a:t>F: </a:t>
            </a:r>
            <a:r>
              <a:rPr lang="de-CH" sz="1100" dirty="0" err="1"/>
              <a:t>Chemin</a:t>
            </a:r>
            <a:r>
              <a:rPr lang="de-CH" sz="1100" dirty="0"/>
              <a:t> </a:t>
            </a:r>
            <a:r>
              <a:rPr lang="de-CH" sz="1100" dirty="0" err="1"/>
              <a:t>fermé</a:t>
            </a:r>
            <a:endParaRPr lang="de-CH" sz="1100" dirty="0"/>
          </a:p>
          <a:p>
            <a:pPr marL="0" lvl="1"/>
            <a:r>
              <a:rPr lang="de-CH" sz="1100" dirty="0"/>
              <a:t>I: </a:t>
            </a:r>
            <a:r>
              <a:rPr lang="de-CH" sz="1100" dirty="0" err="1"/>
              <a:t>Sentiero</a:t>
            </a:r>
            <a:r>
              <a:rPr lang="de-CH" sz="1100" dirty="0"/>
              <a:t> </a:t>
            </a:r>
            <a:r>
              <a:rPr lang="de-CH" sz="1100" dirty="0" err="1"/>
              <a:t>chiuso</a:t>
            </a:r>
            <a:endParaRPr lang="de-CH" sz="1100" dirty="0"/>
          </a:p>
          <a:p>
            <a:pPr marL="0" lvl="1"/>
            <a:r>
              <a:rPr lang="de-CH" sz="1100" dirty="0"/>
              <a:t>E: </a:t>
            </a:r>
            <a:r>
              <a:rPr lang="de-CH" sz="1100" dirty="0" err="1"/>
              <a:t>closed</a:t>
            </a:r>
            <a:r>
              <a:rPr lang="de-CH" sz="1100" dirty="0"/>
              <a:t> </a:t>
            </a:r>
            <a:r>
              <a:rPr lang="de-CH" sz="1100" dirty="0" err="1"/>
              <a:t>trail</a:t>
            </a:r>
            <a:endParaRPr lang="de-CH" sz="1100" dirty="0"/>
          </a:p>
          <a:p>
            <a:pPr marL="0" lvl="1"/>
            <a:r>
              <a:rPr lang="de-CH" sz="1100" dirty="0"/>
              <a:t>R: </a:t>
            </a:r>
            <a:r>
              <a:rPr lang="de-CH" sz="1100" dirty="0" err="1"/>
              <a:t>Senda</a:t>
            </a:r>
            <a:r>
              <a:rPr lang="de-CH" sz="1100" dirty="0"/>
              <a:t> </a:t>
            </a:r>
            <a:r>
              <a:rPr lang="de-CH" sz="1100" dirty="0" err="1"/>
              <a:t>serrada</a:t>
            </a:r>
            <a:endParaRPr lang="de-CH" sz="1100" dirty="0"/>
          </a:p>
        </p:txBody>
      </p:sp>
      <p:sp>
        <p:nvSpPr>
          <p:cNvPr id="34" name="object 9">
            <a:extLst>
              <a:ext uri="{FF2B5EF4-FFF2-40B4-BE49-F238E27FC236}">
                <a16:creationId xmlns:a16="http://schemas.microsoft.com/office/drawing/2014/main" id="{C234F9E5-33B1-B241-283B-B51D639835FF}"/>
              </a:ext>
            </a:extLst>
          </p:cNvPr>
          <p:cNvSpPr txBox="1">
            <a:spLocks/>
          </p:cNvSpPr>
          <p:nvPr/>
        </p:nvSpPr>
        <p:spPr>
          <a:xfrm>
            <a:off x="6426255" y="3040398"/>
            <a:ext cx="1724698" cy="1046440"/>
          </a:xfrm>
          <a:prstGeom prst="rect">
            <a:avLst/>
          </a:prstGeom>
        </p:spPr>
        <p:txBody>
          <a:bodyPr vert="horz" wrap="square" lIns="0" tIns="30480" rIns="0" bIns="0" rtlCol="0">
            <a:spAutoFit/>
          </a:bodyPr>
          <a:lstStyle/>
          <a:p>
            <a:pPr marL="0" lvl="1"/>
            <a:r>
              <a:rPr lang="de-CH" sz="1100" dirty="0"/>
              <a:t>D: </a:t>
            </a:r>
            <a:r>
              <a:rPr lang="de-CH" sz="1100" dirty="0" err="1"/>
              <a:t>Ausgezäunter</a:t>
            </a:r>
            <a:r>
              <a:rPr lang="de-CH" sz="1100" dirty="0"/>
              <a:t> xxx (</a:t>
            </a:r>
            <a:r>
              <a:rPr lang="de-CH" sz="1100" dirty="0" err="1"/>
              <a:t>Wegtyp</a:t>
            </a:r>
            <a:r>
              <a:rPr lang="de-CH" sz="1100" dirty="0"/>
              <a:t>)</a:t>
            </a:r>
          </a:p>
          <a:p>
            <a:pPr marL="0" lvl="1"/>
            <a:r>
              <a:rPr lang="de-CH" sz="1100" dirty="0"/>
              <a:t>F: xxx (</a:t>
            </a:r>
            <a:r>
              <a:rPr lang="de-CH" sz="1100" dirty="0" err="1"/>
              <a:t>Wegtyp</a:t>
            </a:r>
            <a:r>
              <a:rPr lang="de-CH" sz="1100" dirty="0"/>
              <a:t>) </a:t>
            </a:r>
            <a:r>
              <a:rPr lang="de-CH" sz="1100" dirty="0" err="1"/>
              <a:t>clôturé</a:t>
            </a:r>
            <a:endParaRPr lang="de-CH" sz="1100" dirty="0"/>
          </a:p>
          <a:p>
            <a:pPr marL="0" lvl="1"/>
            <a:r>
              <a:rPr lang="de-CH" sz="1100" dirty="0"/>
              <a:t>I: xxx (</a:t>
            </a:r>
            <a:r>
              <a:rPr lang="de-CH" sz="1100" dirty="0" err="1"/>
              <a:t>Wegtyp</a:t>
            </a:r>
            <a:r>
              <a:rPr lang="de-CH" sz="1100" dirty="0"/>
              <a:t>) </a:t>
            </a:r>
            <a:r>
              <a:rPr lang="de-CH" sz="1100" dirty="0" err="1"/>
              <a:t>recintato</a:t>
            </a:r>
            <a:endParaRPr lang="de-CH" sz="1100" dirty="0"/>
          </a:p>
          <a:p>
            <a:pPr marL="0" lvl="1"/>
            <a:r>
              <a:rPr lang="de-CH" sz="1100" dirty="0"/>
              <a:t>E: </a:t>
            </a:r>
            <a:r>
              <a:rPr lang="de-CH" sz="1100" dirty="0" err="1"/>
              <a:t>Fenced</a:t>
            </a:r>
            <a:r>
              <a:rPr lang="de-CH" sz="1100" dirty="0"/>
              <a:t> xxx (</a:t>
            </a:r>
            <a:r>
              <a:rPr lang="de-CH" sz="1100" dirty="0" err="1"/>
              <a:t>Wegtyp</a:t>
            </a:r>
            <a:r>
              <a:rPr lang="de-CH" sz="1100" dirty="0"/>
              <a:t>) </a:t>
            </a:r>
          </a:p>
          <a:p>
            <a:pPr marL="0" lvl="1"/>
            <a:r>
              <a:rPr lang="de-DE" sz="1100" dirty="0"/>
              <a:t>R: xxx (</a:t>
            </a:r>
            <a:r>
              <a:rPr lang="de-DE" sz="1100" dirty="0" err="1"/>
              <a:t>Wegtyp</a:t>
            </a:r>
            <a:r>
              <a:rPr lang="de-DE" sz="1100" dirty="0"/>
              <a:t>) </a:t>
            </a:r>
            <a:r>
              <a:rPr lang="de-DE" sz="1100" dirty="0" err="1"/>
              <a:t>cun</a:t>
            </a:r>
            <a:r>
              <a:rPr lang="de-DE" sz="1100" dirty="0"/>
              <a:t> </a:t>
            </a:r>
            <a:r>
              <a:rPr lang="de-DE" sz="1100" dirty="0" err="1"/>
              <a:t>saiv</a:t>
            </a:r>
            <a:endParaRPr lang="de-CH" sz="1100" dirty="0"/>
          </a:p>
        </p:txBody>
      </p:sp>
      <p:sp>
        <p:nvSpPr>
          <p:cNvPr id="36" name="Rechteck 81">
            <a:extLst>
              <a:ext uri="{FF2B5EF4-FFF2-40B4-BE49-F238E27FC236}">
                <a16:creationId xmlns:a16="http://schemas.microsoft.com/office/drawing/2014/main" id="{BE2FB8BC-C204-BBA9-D5CF-902D2B2A6C55}"/>
              </a:ext>
            </a:extLst>
          </p:cNvPr>
          <p:cNvSpPr>
            <a:spLocks/>
          </p:cNvSpPr>
          <p:nvPr/>
        </p:nvSpPr>
        <p:spPr>
          <a:xfrm>
            <a:off x="5665629" y="3349226"/>
            <a:ext cx="609529" cy="82725"/>
          </a:xfrm>
          <a:prstGeom prst="rect">
            <a:avLst/>
          </a:prstGeom>
          <a:solidFill>
            <a:srgbClr val="FF0000"/>
          </a:solidFill>
          <a:ln w="38100">
            <a:solidFill>
              <a:srgbClr val="009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Rechteck 82">
            <a:extLst>
              <a:ext uri="{FF2B5EF4-FFF2-40B4-BE49-F238E27FC236}">
                <a16:creationId xmlns:a16="http://schemas.microsoft.com/office/drawing/2014/main" id="{A6B154AB-8B2D-B105-6089-60F295B4B582}"/>
              </a:ext>
            </a:extLst>
          </p:cNvPr>
          <p:cNvSpPr>
            <a:spLocks/>
          </p:cNvSpPr>
          <p:nvPr/>
        </p:nvSpPr>
        <p:spPr>
          <a:xfrm>
            <a:off x="5665630" y="3126929"/>
            <a:ext cx="609529" cy="82725"/>
          </a:xfrm>
          <a:prstGeom prst="rect">
            <a:avLst/>
          </a:prstGeom>
          <a:solidFill>
            <a:srgbClr val="FFFF00"/>
          </a:solidFill>
          <a:ln w="38100">
            <a:solidFill>
              <a:srgbClr val="009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Rechteck 83">
            <a:extLst>
              <a:ext uri="{FF2B5EF4-FFF2-40B4-BE49-F238E27FC236}">
                <a16:creationId xmlns:a16="http://schemas.microsoft.com/office/drawing/2014/main" id="{F7430AC7-1B9C-C875-D644-F62A63DB3985}"/>
              </a:ext>
            </a:extLst>
          </p:cNvPr>
          <p:cNvSpPr>
            <a:spLocks/>
          </p:cNvSpPr>
          <p:nvPr/>
        </p:nvSpPr>
        <p:spPr>
          <a:xfrm>
            <a:off x="5665628" y="3572828"/>
            <a:ext cx="609529" cy="82725"/>
          </a:xfrm>
          <a:prstGeom prst="rect">
            <a:avLst/>
          </a:prstGeom>
          <a:solidFill>
            <a:srgbClr val="0070C0"/>
          </a:solidFill>
          <a:ln w="38100">
            <a:solidFill>
              <a:srgbClr val="009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5" name="Groupe 44">
            <a:extLst>
              <a:ext uri="{FF2B5EF4-FFF2-40B4-BE49-F238E27FC236}">
                <a16:creationId xmlns:a16="http://schemas.microsoft.com/office/drawing/2014/main" id="{C43B5422-64B2-B87D-461A-650E78F7853F}"/>
              </a:ext>
            </a:extLst>
          </p:cNvPr>
          <p:cNvGrpSpPr/>
          <p:nvPr/>
        </p:nvGrpSpPr>
        <p:grpSpPr>
          <a:xfrm>
            <a:off x="5665628" y="1963374"/>
            <a:ext cx="610836" cy="0"/>
            <a:chOff x="5619351" y="1978614"/>
            <a:chExt cx="610836" cy="0"/>
          </a:xfrm>
        </p:grpSpPr>
        <p:cxnSp>
          <p:nvCxnSpPr>
            <p:cNvPr id="39" name="Gerader Verbinder 84">
              <a:extLst>
                <a:ext uri="{FF2B5EF4-FFF2-40B4-BE49-F238E27FC236}">
                  <a16:creationId xmlns:a16="http://schemas.microsoft.com/office/drawing/2014/main" id="{3C51B4DC-C67C-0FD6-3B22-EEBAF46008CB}"/>
                </a:ext>
              </a:extLst>
            </p:cNvPr>
            <p:cNvCxnSpPr>
              <a:cxnSpLocks/>
            </p:cNvCxnSpPr>
            <p:nvPr/>
          </p:nvCxnSpPr>
          <p:spPr>
            <a:xfrm>
              <a:off x="5620587" y="1978614"/>
              <a:ext cx="609600"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Gerader Verbinder 63">
              <a:extLst>
                <a:ext uri="{FF2B5EF4-FFF2-40B4-BE49-F238E27FC236}">
                  <a16:creationId xmlns:a16="http://schemas.microsoft.com/office/drawing/2014/main" id="{6BE16CF1-8712-AB09-7A4C-73A06AC63343}"/>
                </a:ext>
              </a:extLst>
            </p:cNvPr>
            <p:cNvCxnSpPr>
              <a:cxnSpLocks/>
            </p:cNvCxnSpPr>
            <p:nvPr/>
          </p:nvCxnSpPr>
          <p:spPr>
            <a:xfrm>
              <a:off x="5619351" y="1978614"/>
              <a:ext cx="609600" cy="0"/>
            </a:xfrm>
            <a:prstGeom prst="line">
              <a:avLst/>
            </a:prstGeom>
            <a:ln w="57150"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41" name="Rechteck 81">
            <a:extLst>
              <a:ext uri="{FF2B5EF4-FFF2-40B4-BE49-F238E27FC236}">
                <a16:creationId xmlns:a16="http://schemas.microsoft.com/office/drawing/2014/main" id="{8FAD9E64-C8B1-AEAC-FF95-E29E79AD41F1}"/>
              </a:ext>
            </a:extLst>
          </p:cNvPr>
          <p:cNvSpPr>
            <a:spLocks/>
          </p:cNvSpPr>
          <p:nvPr/>
        </p:nvSpPr>
        <p:spPr>
          <a:xfrm>
            <a:off x="8510089" y="3328167"/>
            <a:ext cx="609529" cy="82725"/>
          </a:xfrm>
          <a:prstGeom prst="rect">
            <a:avLst/>
          </a:prstGeom>
          <a:solidFill>
            <a:srgbClr val="FF000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Rechteck 82">
            <a:extLst>
              <a:ext uri="{FF2B5EF4-FFF2-40B4-BE49-F238E27FC236}">
                <a16:creationId xmlns:a16="http://schemas.microsoft.com/office/drawing/2014/main" id="{6E885316-CF82-6C1A-18DA-8F41FD703505}"/>
              </a:ext>
            </a:extLst>
          </p:cNvPr>
          <p:cNvSpPr>
            <a:spLocks/>
          </p:cNvSpPr>
          <p:nvPr/>
        </p:nvSpPr>
        <p:spPr>
          <a:xfrm>
            <a:off x="8510090" y="3105870"/>
            <a:ext cx="609529" cy="82725"/>
          </a:xfrm>
          <a:prstGeom prst="rect">
            <a:avLst/>
          </a:prstGeom>
          <a:solidFill>
            <a:srgbClr val="FFFF0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Rechteck 83">
            <a:extLst>
              <a:ext uri="{FF2B5EF4-FFF2-40B4-BE49-F238E27FC236}">
                <a16:creationId xmlns:a16="http://schemas.microsoft.com/office/drawing/2014/main" id="{0A88313B-DC4A-8A5C-9669-2F430ADD13E8}"/>
              </a:ext>
            </a:extLst>
          </p:cNvPr>
          <p:cNvSpPr>
            <a:spLocks/>
          </p:cNvSpPr>
          <p:nvPr/>
        </p:nvSpPr>
        <p:spPr>
          <a:xfrm>
            <a:off x="8510088" y="3551769"/>
            <a:ext cx="609529" cy="82725"/>
          </a:xfrm>
          <a:prstGeom prst="rect">
            <a:avLst/>
          </a:prstGeom>
          <a:solidFill>
            <a:srgbClr val="0070C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object 9">
            <a:extLst>
              <a:ext uri="{FF2B5EF4-FFF2-40B4-BE49-F238E27FC236}">
                <a16:creationId xmlns:a16="http://schemas.microsoft.com/office/drawing/2014/main" id="{6C2FB9BA-7393-B3EF-3042-7F08947C86B7}"/>
              </a:ext>
            </a:extLst>
          </p:cNvPr>
          <p:cNvSpPr txBox="1">
            <a:spLocks/>
          </p:cNvSpPr>
          <p:nvPr/>
        </p:nvSpPr>
        <p:spPr>
          <a:xfrm>
            <a:off x="9204280" y="3040398"/>
            <a:ext cx="1724698" cy="877163"/>
          </a:xfrm>
          <a:prstGeom prst="rect">
            <a:avLst/>
          </a:prstGeom>
        </p:spPr>
        <p:txBody>
          <a:bodyPr vert="horz" wrap="square" lIns="0" tIns="30480" rIns="0" bIns="0" rtlCol="0">
            <a:spAutoFit/>
          </a:bodyPr>
          <a:lstStyle/>
          <a:p>
            <a:pPr marL="0" lvl="1"/>
            <a:r>
              <a:rPr lang="de-CH" sz="1100" dirty="0"/>
              <a:t>D: Umleitung</a:t>
            </a:r>
          </a:p>
          <a:p>
            <a:pPr marL="0" lvl="1"/>
            <a:r>
              <a:rPr lang="de-CH" sz="1100" dirty="0"/>
              <a:t>F: </a:t>
            </a:r>
            <a:r>
              <a:rPr lang="de-CH" sz="1100" dirty="0" err="1"/>
              <a:t>Déviation</a:t>
            </a:r>
            <a:endParaRPr lang="de-CH" sz="1100" dirty="0"/>
          </a:p>
          <a:p>
            <a:pPr marL="0" lvl="1"/>
            <a:r>
              <a:rPr lang="de-CH" sz="1100" dirty="0"/>
              <a:t>I: </a:t>
            </a:r>
            <a:r>
              <a:rPr lang="de-CH" sz="1100" dirty="0" err="1"/>
              <a:t>Deviazione</a:t>
            </a:r>
            <a:endParaRPr lang="de-CH" sz="1100" dirty="0"/>
          </a:p>
          <a:p>
            <a:pPr marL="0" lvl="1"/>
            <a:r>
              <a:rPr lang="de-CH" sz="1100" dirty="0"/>
              <a:t>E: Diversion </a:t>
            </a:r>
          </a:p>
          <a:p>
            <a:pPr marL="0" lvl="1"/>
            <a:r>
              <a:rPr lang="de-DE" sz="1100" dirty="0"/>
              <a:t>R: </a:t>
            </a:r>
            <a:r>
              <a:rPr lang="de-DE" sz="1100" dirty="0" err="1"/>
              <a:t>Sviada</a:t>
            </a:r>
            <a:endParaRPr lang="de-CH" sz="1100" dirty="0"/>
          </a:p>
        </p:txBody>
      </p:sp>
      <p:pic>
        <p:nvPicPr>
          <p:cNvPr id="46" name="Grafik 7">
            <a:extLst>
              <a:ext uri="{FF2B5EF4-FFF2-40B4-BE49-F238E27FC236}">
                <a16:creationId xmlns:a16="http://schemas.microsoft.com/office/drawing/2014/main" id="{50BC629D-181D-573E-C64B-E7CFF172EB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858" y="8316016"/>
            <a:ext cx="1060754" cy="1066801"/>
          </a:xfrm>
          <a:prstGeom prst="rect">
            <a:avLst/>
          </a:prstGeom>
        </p:spPr>
      </p:pic>
      <p:sp>
        <p:nvSpPr>
          <p:cNvPr id="47" name="object 3">
            <a:extLst>
              <a:ext uri="{FF2B5EF4-FFF2-40B4-BE49-F238E27FC236}">
                <a16:creationId xmlns:a16="http://schemas.microsoft.com/office/drawing/2014/main" id="{E46AB975-96E4-DCFA-2737-B8756A4186DD}"/>
              </a:ext>
            </a:extLst>
          </p:cNvPr>
          <p:cNvSpPr txBox="1">
            <a:spLocks/>
          </p:cNvSpPr>
          <p:nvPr/>
        </p:nvSpPr>
        <p:spPr>
          <a:xfrm>
            <a:off x="1956135" y="8181110"/>
            <a:ext cx="4390458" cy="1392689"/>
          </a:xfrm>
          <a:prstGeom prst="rect">
            <a:avLst/>
          </a:prstGeom>
        </p:spPr>
        <p:txBody>
          <a:bodyPr vert="horz" wrap="square" lIns="0" tIns="7620" rIns="0" bIns="0" rtlCol="0" anchor="t">
            <a:spAutoFit/>
          </a:bodyPr>
          <a:lstStyle/>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bis sich die Schutzhunde beruhigen!</a:t>
            </a:r>
          </a:p>
          <a:p>
            <a:pPr>
              <a:spcAft>
                <a:spcPts val="600"/>
              </a:spcAft>
            </a:pPr>
            <a:r>
              <a:rPr lang="fr-FR" sz="1400" b="1" dirty="0">
                <a:solidFill>
                  <a:srgbClr val="FFFFFF"/>
                </a:solidFill>
                <a:latin typeface="Source Sans Pro" panose="020B0503030403020204" pitchFamily="34" charset="0"/>
                <a:ea typeface="Source Sans Pro" panose="020B0503030403020204" pitchFamily="34" charset="0"/>
              </a:rPr>
              <a:t>… jusqu’à ce que les chiens de protection se calment !</a:t>
            </a:r>
          </a:p>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until</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the</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guardian</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dogs</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calm</a:t>
            </a:r>
            <a:r>
              <a:rPr lang="de-DE" sz="1400" b="1" dirty="0">
                <a:solidFill>
                  <a:srgbClr val="FFFFFF"/>
                </a:solidFill>
                <a:latin typeface="Source Sans Pro" panose="020B0503030403020204" pitchFamily="34" charset="0"/>
                <a:ea typeface="Source Sans Pro" panose="020B0503030403020204" pitchFamily="34" charset="0"/>
              </a:rPr>
              <a:t> down!</a:t>
            </a:r>
          </a:p>
          <a:p>
            <a:pPr>
              <a:spcAft>
                <a:spcPts val="600"/>
              </a:spcAft>
            </a:pPr>
            <a:r>
              <a:rPr lang="it-IT" sz="1400" b="1" dirty="0">
                <a:solidFill>
                  <a:srgbClr val="FFFFFF"/>
                </a:solidFill>
                <a:latin typeface="Source Sans Pro" panose="020B0503030403020204" pitchFamily="34" charset="0"/>
                <a:ea typeface="Source Sans Pro" panose="020B0503030403020204" pitchFamily="34" charset="0"/>
              </a:rPr>
              <a:t>… fino a quando i cani da protezione si calmano ! </a:t>
            </a:r>
          </a:p>
          <a:p>
            <a:pPr>
              <a:spcAft>
                <a:spcPts val="600"/>
              </a:spcAft>
            </a:pPr>
            <a:r>
              <a:rPr lang="it-IT" sz="1400" b="1" dirty="0">
                <a:solidFill>
                  <a:srgbClr val="FFFFFF"/>
                </a:solidFill>
                <a:latin typeface="Source Sans Pro" panose="020B0503030403020204" pitchFamily="34" charset="0"/>
                <a:ea typeface="Source Sans Pro" panose="020B0503030403020204" pitchFamily="34" charset="0"/>
              </a:rPr>
              <a:t>… fin ch’</a:t>
            </a:r>
            <a:r>
              <a:rPr lang="it-IT" sz="1400" b="1" dirty="0" err="1">
                <a:solidFill>
                  <a:srgbClr val="FFFFFF"/>
                </a:solidFill>
                <a:latin typeface="Source Sans Pro" panose="020B0503030403020204" pitchFamily="34" charset="0"/>
                <a:ea typeface="Source Sans Pro" panose="020B0503030403020204" pitchFamily="34" charset="0"/>
              </a:rPr>
              <a:t>ils</a:t>
            </a:r>
            <a:r>
              <a:rPr lang="it-IT" sz="1400" b="1" dirty="0">
                <a:solidFill>
                  <a:srgbClr val="FFFFFF"/>
                </a:solidFill>
                <a:latin typeface="Source Sans Pro" panose="020B0503030403020204" pitchFamily="34" charset="0"/>
                <a:ea typeface="Source Sans Pro" panose="020B0503030403020204" pitchFamily="34" charset="0"/>
              </a:rPr>
              <a:t> </a:t>
            </a:r>
            <a:r>
              <a:rPr lang="it-IT" sz="1400" b="1" dirty="0" err="1">
                <a:solidFill>
                  <a:srgbClr val="FFFFFF"/>
                </a:solidFill>
                <a:latin typeface="Source Sans Pro" panose="020B0503030403020204" pitchFamily="34" charset="0"/>
                <a:ea typeface="Source Sans Pro" panose="020B0503030403020204" pitchFamily="34" charset="0"/>
              </a:rPr>
              <a:t>chauns</a:t>
            </a:r>
            <a:r>
              <a:rPr lang="it-IT" sz="1400" b="1" dirty="0">
                <a:solidFill>
                  <a:srgbClr val="FFFFFF"/>
                </a:solidFill>
                <a:latin typeface="Source Sans Pro" panose="020B0503030403020204" pitchFamily="34" charset="0"/>
                <a:ea typeface="Source Sans Pro" panose="020B0503030403020204" pitchFamily="34" charset="0"/>
              </a:rPr>
              <a:t> da </a:t>
            </a:r>
            <a:r>
              <a:rPr lang="it-IT" sz="1400" b="1" dirty="0" err="1">
                <a:solidFill>
                  <a:srgbClr val="FFFFFF"/>
                </a:solidFill>
                <a:latin typeface="Source Sans Pro" panose="020B0503030403020204" pitchFamily="34" charset="0"/>
                <a:ea typeface="Source Sans Pro" panose="020B0503030403020204" pitchFamily="34" charset="0"/>
              </a:rPr>
              <a:t>protecziun</a:t>
            </a:r>
            <a:r>
              <a:rPr lang="it-IT" sz="1400" b="1" dirty="0">
                <a:solidFill>
                  <a:srgbClr val="FFFFFF"/>
                </a:solidFill>
                <a:latin typeface="Source Sans Pro" panose="020B0503030403020204" pitchFamily="34" charset="0"/>
                <a:ea typeface="Source Sans Pro" panose="020B0503030403020204" pitchFamily="34" charset="0"/>
              </a:rPr>
              <a:t> </a:t>
            </a:r>
            <a:r>
              <a:rPr lang="it-IT" sz="1400" b="1" dirty="0" err="1">
                <a:solidFill>
                  <a:srgbClr val="FFFFFF"/>
                </a:solidFill>
                <a:latin typeface="Source Sans Pro" panose="020B0503030403020204" pitchFamily="34" charset="0"/>
                <a:ea typeface="Source Sans Pro" panose="020B0503030403020204" pitchFamily="34" charset="0"/>
              </a:rPr>
              <a:t>èn</a:t>
            </a:r>
            <a:r>
              <a:rPr lang="it-IT" sz="1400" b="1" dirty="0">
                <a:solidFill>
                  <a:srgbClr val="FFFFFF"/>
                </a:solidFill>
                <a:latin typeface="Source Sans Pro" panose="020B0503030403020204" pitchFamily="34" charset="0"/>
                <a:ea typeface="Source Sans Pro" panose="020B0503030403020204" pitchFamily="34" charset="0"/>
              </a:rPr>
              <a:t> sa </a:t>
            </a:r>
            <a:r>
              <a:rPr lang="it-IT" sz="1400" b="1" dirty="0" err="1">
                <a:solidFill>
                  <a:srgbClr val="FFFFFF"/>
                </a:solidFill>
                <a:latin typeface="Source Sans Pro" panose="020B0503030403020204" pitchFamily="34" charset="0"/>
                <a:ea typeface="Source Sans Pro" panose="020B0503030403020204" pitchFamily="34" charset="0"/>
              </a:rPr>
              <a:t>calmads</a:t>
            </a:r>
            <a:r>
              <a:rPr lang="it-IT" sz="1400" b="1" dirty="0">
                <a:solidFill>
                  <a:srgbClr val="FFFFFF"/>
                </a:solidFill>
                <a:latin typeface="Source Sans Pro" panose="020B0503030403020204" pitchFamily="34" charset="0"/>
                <a:ea typeface="Source Sans Pro" panose="020B0503030403020204" pitchFamily="34" charset="0"/>
              </a:rPr>
              <a:t>! </a:t>
            </a:r>
            <a:endParaRPr lang="de-DE" sz="1400" b="1" dirty="0">
              <a:solidFill>
                <a:srgbClr val="FFFFFF"/>
              </a:solidFill>
              <a:latin typeface="Source Sans Pro" panose="020B0503030403020204" pitchFamily="34" charset="0"/>
              <a:ea typeface="Source Sans Pro" panose="020B0503030403020204" pitchFamily="34" charset="0"/>
            </a:endParaRPr>
          </a:p>
        </p:txBody>
      </p:sp>
      <p:pic>
        <p:nvPicPr>
          <p:cNvPr id="50" name="Grafik 8">
            <a:extLst>
              <a:ext uri="{FF2B5EF4-FFF2-40B4-BE49-F238E27FC236}">
                <a16:creationId xmlns:a16="http://schemas.microsoft.com/office/drawing/2014/main" id="{0AF53F82-2619-4395-64D7-472FE6ACBF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29" y="8282178"/>
            <a:ext cx="1066801" cy="1066801"/>
          </a:xfrm>
          <a:prstGeom prst="rect">
            <a:avLst/>
          </a:prstGeom>
        </p:spPr>
      </p:pic>
      <p:pic>
        <p:nvPicPr>
          <p:cNvPr id="51" name="Grafik 9">
            <a:extLst>
              <a:ext uri="{FF2B5EF4-FFF2-40B4-BE49-F238E27FC236}">
                <a16:creationId xmlns:a16="http://schemas.microsoft.com/office/drawing/2014/main" id="{81E5BD6D-1E6E-C7A0-87B4-35849890D48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635453" y="8281203"/>
            <a:ext cx="1066801" cy="1066801"/>
          </a:xfrm>
          <a:prstGeom prst="rect">
            <a:avLst/>
          </a:prstGeom>
        </p:spPr>
      </p:pic>
      <p:pic>
        <p:nvPicPr>
          <p:cNvPr id="52" name="Grafik 10">
            <a:extLst>
              <a:ext uri="{FF2B5EF4-FFF2-40B4-BE49-F238E27FC236}">
                <a16:creationId xmlns:a16="http://schemas.microsoft.com/office/drawing/2014/main" id="{43F8A3E6-E69B-A923-439B-90EC4C98939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039177" y="8282809"/>
            <a:ext cx="1066801" cy="1063587"/>
          </a:xfrm>
          <a:prstGeom prst="rect">
            <a:avLst/>
          </a:prstGeom>
        </p:spPr>
      </p:pic>
      <p:pic>
        <p:nvPicPr>
          <p:cNvPr id="53" name="Grafik 11">
            <a:extLst>
              <a:ext uri="{FF2B5EF4-FFF2-40B4-BE49-F238E27FC236}">
                <a16:creationId xmlns:a16="http://schemas.microsoft.com/office/drawing/2014/main" id="{B2E5A599-9C9F-0604-B850-2A936E758E1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2459868" y="8305144"/>
            <a:ext cx="1066801" cy="1063578"/>
          </a:xfrm>
          <a:prstGeom prst="rect">
            <a:avLst/>
          </a:prstGeom>
        </p:spPr>
      </p:pic>
      <p:pic>
        <p:nvPicPr>
          <p:cNvPr id="55" name="Grafik 32">
            <a:extLst>
              <a:ext uri="{FF2B5EF4-FFF2-40B4-BE49-F238E27FC236}">
                <a16:creationId xmlns:a16="http://schemas.microsoft.com/office/drawing/2014/main" id="{7EF36C94-B7AD-551D-F5E3-75F910E33E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51821" y="4992072"/>
            <a:ext cx="867485" cy="1114718"/>
          </a:xfrm>
          <a:prstGeom prst="rect">
            <a:avLst/>
          </a:prstGeom>
        </p:spPr>
      </p:pic>
      <p:pic>
        <p:nvPicPr>
          <p:cNvPr id="56" name="Grafik 39">
            <a:extLst>
              <a:ext uri="{FF2B5EF4-FFF2-40B4-BE49-F238E27FC236}">
                <a16:creationId xmlns:a16="http://schemas.microsoft.com/office/drawing/2014/main" id="{7BDF1B67-2CB5-7341-9DEB-760446D9F8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46056" y="5010820"/>
            <a:ext cx="867484" cy="1114718"/>
          </a:xfrm>
          <a:prstGeom prst="rect">
            <a:avLst/>
          </a:prstGeom>
        </p:spPr>
      </p:pic>
      <p:pic>
        <p:nvPicPr>
          <p:cNvPr id="57" name="Grafik 40">
            <a:extLst>
              <a:ext uri="{FF2B5EF4-FFF2-40B4-BE49-F238E27FC236}">
                <a16:creationId xmlns:a16="http://schemas.microsoft.com/office/drawing/2014/main" id="{31731A9C-B39D-E18E-FF59-E5607FE9E9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60328" y="5010820"/>
            <a:ext cx="867484" cy="1114718"/>
          </a:xfrm>
          <a:prstGeom prst="rect">
            <a:avLst/>
          </a:prstGeom>
        </p:spPr>
      </p:pic>
      <p:pic>
        <p:nvPicPr>
          <p:cNvPr id="58" name="Grafik 41">
            <a:extLst>
              <a:ext uri="{FF2B5EF4-FFF2-40B4-BE49-F238E27FC236}">
                <a16:creationId xmlns:a16="http://schemas.microsoft.com/office/drawing/2014/main" id="{8003A8EA-3623-D353-5556-4E06913EA1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44514" y="5004415"/>
            <a:ext cx="867484" cy="1114718"/>
          </a:xfrm>
          <a:prstGeom prst="rect">
            <a:avLst/>
          </a:prstGeom>
        </p:spPr>
      </p:pic>
      <p:pic>
        <p:nvPicPr>
          <p:cNvPr id="59" name="Grafik 25">
            <a:extLst>
              <a:ext uri="{FF2B5EF4-FFF2-40B4-BE49-F238E27FC236}">
                <a16:creationId xmlns:a16="http://schemas.microsoft.com/office/drawing/2014/main" id="{8DC3F858-24F3-3485-AD46-412B4DC4275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273372" y="2448772"/>
            <a:ext cx="2173911" cy="1536954"/>
          </a:xfrm>
          <a:prstGeom prst="rect">
            <a:avLst/>
          </a:prstGeom>
        </p:spPr>
      </p:pic>
      <p:sp>
        <p:nvSpPr>
          <p:cNvPr id="60" name="object 24">
            <a:extLst>
              <a:ext uri="{FF2B5EF4-FFF2-40B4-BE49-F238E27FC236}">
                <a16:creationId xmlns:a16="http://schemas.microsoft.com/office/drawing/2014/main" id="{D8405F24-A34B-F72C-B1DF-55FC07FDE914}"/>
              </a:ext>
            </a:extLst>
          </p:cNvPr>
          <p:cNvSpPr txBox="1">
            <a:spLocks/>
          </p:cNvSpPr>
          <p:nvPr/>
        </p:nvSpPr>
        <p:spPr>
          <a:xfrm>
            <a:off x="10406220" y="737260"/>
            <a:ext cx="3751740" cy="443711"/>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31F20"/>
                </a:solidFill>
                <a:latin typeface="Source Sans Pro" panose="020B0503030403020204" pitchFamily="34" charset="0"/>
                <a:ea typeface="Source Sans Pro" panose="020B0503030403020204" pitchFamily="34" charset="0"/>
                <a:cs typeface="Helvetica 55 Roman"/>
              </a:rPr>
              <a:t>Kontakt / contact /</a:t>
            </a:r>
            <a:r>
              <a:rPr lang="fr-CH" sz="1400" b="1" dirty="0">
                <a:solidFill>
                  <a:srgbClr val="231F20"/>
                </a:solidFill>
                <a:latin typeface="Source Sans Pro" panose="020B0503030403020204" pitchFamily="34" charset="0"/>
                <a:ea typeface="Source Sans Pro" panose="020B0503030403020204" pitchFamily="34" charset="0"/>
                <a:cs typeface="Helvetica 55 Roman"/>
              </a:rPr>
              <a:t> </a:t>
            </a:r>
            <a:r>
              <a:rPr lang="fr-CH" sz="1400" b="1" dirty="0" err="1">
                <a:solidFill>
                  <a:srgbClr val="231F20"/>
                </a:solidFill>
                <a:latin typeface="Source Sans Pro" panose="020B0503030403020204" pitchFamily="34" charset="0"/>
                <a:ea typeface="Source Sans Pro" panose="020B0503030403020204" pitchFamily="34" charset="0"/>
                <a:cs typeface="Helvetica 55 Roman"/>
              </a:rPr>
              <a:t>contatto</a:t>
            </a:r>
            <a:r>
              <a:rPr lang="fr-CH" sz="1400" b="1" dirty="0">
                <a:solidFill>
                  <a:srgbClr val="231F20"/>
                </a:solidFill>
                <a:latin typeface="Source Sans Pro" panose="020B0503030403020204" pitchFamily="34" charset="0"/>
                <a:ea typeface="Source Sans Pro" panose="020B0503030403020204" pitchFamily="34" charset="0"/>
                <a:cs typeface="Helvetica 55 Roman"/>
              </a:rPr>
              <a:t> /</a:t>
            </a:r>
            <a:r>
              <a:rPr sz="1400" b="1" dirty="0">
                <a:solidFill>
                  <a:srgbClr val="231F20"/>
                </a:solidFill>
                <a:latin typeface="Source Sans Pro" panose="020B0503030403020204" pitchFamily="34" charset="0"/>
                <a:ea typeface="Source Sans Pro" panose="020B0503030403020204" pitchFamily="34" charset="0"/>
                <a:cs typeface="Helvetica 55 Roman"/>
              </a:rPr>
              <a:t> contact</a:t>
            </a:r>
            <a:r>
              <a:rPr lang="fr-CH" sz="1400" b="1" dirty="0">
                <a:solidFill>
                  <a:srgbClr val="231F20"/>
                </a:solidFill>
                <a:latin typeface="Source Sans Pro" panose="020B0503030403020204" pitchFamily="34" charset="0"/>
                <a:ea typeface="Source Sans Pro" panose="020B0503030403020204" pitchFamily="34" charset="0"/>
                <a:cs typeface="Helvetica 55 Roman"/>
              </a:rPr>
              <a:t> / contact</a:t>
            </a:r>
            <a:r>
              <a:rPr sz="1400" b="1" dirty="0">
                <a:solidFill>
                  <a:srgbClr val="231F20"/>
                </a:solidFill>
                <a:latin typeface="Aptos" panose="020B0004020202020204" pitchFamily="34" charset="0"/>
                <a:cs typeface="Helvetica 55 Roman"/>
              </a:rPr>
              <a:t>:</a:t>
            </a:r>
            <a:endParaRPr sz="1400" dirty="0">
              <a:latin typeface="Aptos" panose="020B0004020202020204" pitchFamily="34" charset="0"/>
              <a:cs typeface="Helvetica 55 Roman"/>
            </a:endParaRPr>
          </a:p>
          <a:p>
            <a:pPr marL="12700">
              <a:lnSpc>
                <a:spcPct val="100000"/>
              </a:lnSpc>
            </a:pPr>
            <a:r>
              <a:rPr sz="1400" dirty="0">
                <a:solidFill>
                  <a:srgbClr val="231F20"/>
                </a:solidFill>
                <a:latin typeface="Source Sans Pro" panose="020B0503030403020204" pitchFamily="34" charset="0"/>
                <a:ea typeface="Source Sans Pro" panose="020B0503030403020204" pitchFamily="34" charset="0"/>
                <a:cs typeface="Trebuchet MS"/>
              </a:rPr>
              <a:t>Armin Kälin, 079 757 31 53</a:t>
            </a:r>
            <a:endParaRPr sz="1400" dirty="0">
              <a:latin typeface="Source Sans Pro" panose="020B0503030403020204" pitchFamily="34" charset="0"/>
              <a:ea typeface="Source Sans Pro" panose="020B0503030403020204" pitchFamily="34" charset="0"/>
              <a:cs typeface="Trebuchet MS"/>
            </a:endParaRPr>
          </a:p>
        </p:txBody>
      </p:sp>
      <p:sp>
        <p:nvSpPr>
          <p:cNvPr id="2" name="Rectangle 1">
            <a:extLst>
              <a:ext uri="{FF2B5EF4-FFF2-40B4-BE49-F238E27FC236}">
                <a16:creationId xmlns:a16="http://schemas.microsoft.com/office/drawing/2014/main" id="{114C0CB0-643D-C036-3BC5-8A6E429E5257}"/>
              </a:ext>
            </a:extLst>
          </p:cNvPr>
          <p:cNvSpPr>
            <a:spLocks noChangeArrowheads="1"/>
          </p:cNvSpPr>
          <p:nvPr/>
        </p:nvSpPr>
        <p:spPr bwMode="auto">
          <a:xfrm>
            <a:off x="0" y="0"/>
            <a:ext cx="1511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Cani da </a:t>
            </a:r>
            <a:r>
              <a:rPr kumimoji="0" lang="fr-FR" altLang="fr-FR" sz="1800" b="0" i="0" u="none" strike="noStrike" cap="none" normalizeH="0" baseline="0" dirty="0" err="1">
                <a:ln>
                  <a:noFill/>
                </a:ln>
                <a:solidFill>
                  <a:schemeClr val="tx1"/>
                </a:solidFill>
                <a:effectLst/>
                <a:latin typeface="Arial" panose="020B0604020202020204" pitchFamily="34" charset="0"/>
              </a:rPr>
              <a:t>guardiania</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presenti</a:t>
            </a:r>
            <a:r>
              <a:rPr kumimoji="0" lang="fr-FR" altLang="fr-FR" sz="1800" b="0" i="0" u="none" strike="noStrike" cap="none" normalizeH="0" baseline="0" dirty="0">
                <a:ln>
                  <a:noFill/>
                </a:ln>
                <a:solidFill>
                  <a:schemeClr val="tx1"/>
                </a:solidFill>
                <a:effectLst/>
                <a:latin typeface="Arial" panose="020B0604020202020204" pitchFamily="34" charset="0"/>
              </a:rPr>
              <a:t> da </a:t>
            </a:r>
            <a:r>
              <a:rPr kumimoji="0" lang="fr-FR" altLang="fr-FR" sz="1800" b="0" i="0" u="none" strike="noStrike" cap="none" normalizeH="0" baseline="0" dirty="0" err="1">
                <a:ln>
                  <a:noFill/>
                </a:ln>
                <a:solidFill>
                  <a:schemeClr val="tx1"/>
                </a:solidFill>
                <a:effectLst/>
                <a:latin typeface="Arial" panose="020B0604020202020204" pitchFamily="34" charset="0"/>
              </a:rPr>
              <a:t>giugno</a:t>
            </a:r>
            <a:r>
              <a:rPr kumimoji="0" lang="fr-FR" altLang="fr-FR" sz="1800" b="0" i="0" u="none" strike="noStrike" cap="none" normalizeH="0" baseline="0" dirty="0">
                <a:ln>
                  <a:noFill/>
                </a:ln>
                <a:solidFill>
                  <a:schemeClr val="tx1"/>
                </a:solidFill>
                <a:effectLst/>
                <a:latin typeface="Arial" panose="020B0604020202020204" pitchFamily="34" charset="0"/>
              </a:rPr>
              <a:t> a fine </a:t>
            </a:r>
            <a:r>
              <a:rPr kumimoji="0" lang="fr-FR" altLang="fr-FR" sz="1800" b="0" i="0" u="none" strike="noStrike" cap="none" normalizeH="0" baseline="0" dirty="0" err="1">
                <a:ln>
                  <a:noFill/>
                </a:ln>
                <a:solidFill>
                  <a:schemeClr val="tx1"/>
                </a:solidFill>
                <a:effectLst/>
                <a:latin typeface="Arial" panose="020B0604020202020204" pitchFamily="34" charset="0"/>
              </a:rPr>
              <a:t>settembre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986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ildplatzhalter 38">
            <a:extLst>
              <a:ext uri="{FF2B5EF4-FFF2-40B4-BE49-F238E27FC236}">
                <a16:creationId xmlns:a16="http://schemas.microsoft.com/office/drawing/2014/main" id="{4C2EB8AA-3BDB-107D-6A53-E59C1FD43997}"/>
              </a:ext>
            </a:extLst>
          </p:cNvPr>
          <p:cNvSpPr>
            <a:spLocks noGrp="1" noRot="1" noMove="1" noResize="1" noEditPoints="1" noAdjustHandles="1" noChangeArrowheads="1" noChangeShapeType="1"/>
          </p:cNvSpPr>
          <p:nvPr>
            <p:ph type="pic" sz="quarter" idx="10"/>
          </p:nvPr>
        </p:nvSpPr>
        <p:spPr>
          <a:xfrm>
            <a:off x="0" y="0"/>
            <a:ext cx="8896350" cy="8662988"/>
          </a:xfrm>
        </p:spPr>
        <p:txBody>
          <a:bodyPr/>
          <a:lstStyle/>
          <a:p>
            <a:endParaRPr lang="de-CH" dirty="0"/>
          </a:p>
        </p:txBody>
      </p:sp>
      <p:sp>
        <p:nvSpPr>
          <p:cNvPr id="4" name="Rechteck 3">
            <a:extLst>
              <a:ext uri="{FF2B5EF4-FFF2-40B4-BE49-F238E27FC236}">
                <a16:creationId xmlns:a16="http://schemas.microsoft.com/office/drawing/2014/main" id="{D6608210-C99E-440A-DDB7-01AA8DA269AD}"/>
              </a:ext>
            </a:extLst>
          </p:cNvPr>
          <p:cNvSpPr>
            <a:spLocks noGrp="1" noRot="1" noMove="1" noResize="1" noEditPoints="1" noAdjustHandles="1" noChangeArrowheads="1" noChangeShapeType="1"/>
          </p:cNvSpPr>
          <p:nvPr/>
        </p:nvSpPr>
        <p:spPr>
          <a:xfrm>
            <a:off x="8896350" y="0"/>
            <a:ext cx="6223000" cy="1069181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object 5">
            <a:extLst>
              <a:ext uri="{FF2B5EF4-FFF2-40B4-BE49-F238E27FC236}">
                <a16:creationId xmlns:a16="http://schemas.microsoft.com/office/drawing/2014/main" id="{1D551988-5360-9372-3F13-A80CD7C51ECE}"/>
              </a:ext>
            </a:extLst>
          </p:cNvPr>
          <p:cNvSpPr>
            <a:spLocks noGrp="1" noRot="1" noMove="1" noResize="1" noEditPoints="1" noAdjustHandles="1" noChangeArrowheads="1" noChangeShapeType="1"/>
          </p:cNvSpPr>
          <p:nvPr/>
        </p:nvSpPr>
        <p:spPr>
          <a:xfrm>
            <a:off x="1" y="8891588"/>
            <a:ext cx="8896350" cy="1800225"/>
          </a:xfrm>
          <a:custGeom>
            <a:avLst/>
            <a:gdLst/>
            <a:ahLst/>
            <a:cxnLst/>
            <a:rect l="l" t="t" r="r" b="b"/>
            <a:pathLst>
              <a:path w="8748395" h="1800225">
                <a:moveTo>
                  <a:pt x="0" y="1799996"/>
                </a:moveTo>
                <a:lnTo>
                  <a:pt x="8748001" y="1799996"/>
                </a:lnTo>
                <a:lnTo>
                  <a:pt x="8748001" y="0"/>
                </a:lnTo>
                <a:lnTo>
                  <a:pt x="0" y="0"/>
                </a:lnTo>
                <a:lnTo>
                  <a:pt x="0" y="1799996"/>
                </a:lnTo>
                <a:close/>
              </a:path>
            </a:pathLst>
          </a:custGeom>
          <a:solidFill>
            <a:srgbClr val="D1D3D4"/>
          </a:solidFill>
        </p:spPr>
        <p:txBody>
          <a:bodyPr wrap="square" lIns="0" tIns="0" rIns="0" bIns="0" rtlCol="0"/>
          <a:lstStyle/>
          <a:p>
            <a:endParaRPr dirty="0"/>
          </a:p>
        </p:txBody>
      </p:sp>
      <p:sp>
        <p:nvSpPr>
          <p:cNvPr id="6" name="Rechteck 5">
            <a:extLst>
              <a:ext uri="{FF2B5EF4-FFF2-40B4-BE49-F238E27FC236}">
                <a16:creationId xmlns:a16="http://schemas.microsoft.com/office/drawing/2014/main" id="{8848419F-32F4-55AC-51A8-B27EA1252392}"/>
              </a:ext>
            </a:extLst>
          </p:cNvPr>
          <p:cNvSpPr>
            <a:spLocks noGrp="1" noRot="1" noMove="1" noResize="1" noEditPoints="1" noAdjustHandles="1" noChangeArrowheads="1" noChangeShapeType="1"/>
          </p:cNvSpPr>
          <p:nvPr/>
        </p:nvSpPr>
        <p:spPr>
          <a:xfrm>
            <a:off x="-1" y="8662988"/>
            <a:ext cx="8896349" cy="45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 name="Grafik 7">
            <a:extLst>
              <a:ext uri="{FF2B5EF4-FFF2-40B4-BE49-F238E27FC236}">
                <a16:creationId xmlns:a16="http://schemas.microsoft.com/office/drawing/2014/main" id="{DFDB0F95-6057-8D62-46BF-28C77260E99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184229" y="9120188"/>
            <a:ext cx="1066801" cy="1066801"/>
          </a:xfrm>
          <a:prstGeom prst="rect">
            <a:avLst/>
          </a:prstGeom>
        </p:spPr>
      </p:pic>
      <p:pic>
        <p:nvPicPr>
          <p:cNvPr id="9" name="Grafik 8">
            <a:extLst>
              <a:ext uri="{FF2B5EF4-FFF2-40B4-BE49-F238E27FC236}">
                <a16:creationId xmlns:a16="http://schemas.microsoft.com/office/drawing/2014/main" id="{82BCEB91-C89D-0699-B3F4-2F3AC37BABB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p:blipFill>
        <p:spPr>
          <a:xfrm>
            <a:off x="10587953" y="9119213"/>
            <a:ext cx="1066801" cy="1066801"/>
          </a:xfrm>
          <a:prstGeom prst="rect">
            <a:avLst/>
          </a:prstGeom>
        </p:spPr>
      </p:pic>
      <p:pic>
        <p:nvPicPr>
          <p:cNvPr id="10" name="Grafik 9">
            <a:extLst>
              <a:ext uri="{FF2B5EF4-FFF2-40B4-BE49-F238E27FC236}">
                <a16:creationId xmlns:a16="http://schemas.microsoft.com/office/drawing/2014/main" id="{BBD7EFC1-F2BF-8FD6-5CBC-95BAA8B10D22}"/>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p:blipFill>
        <p:spPr>
          <a:xfrm>
            <a:off x="11991677" y="9120819"/>
            <a:ext cx="1066801" cy="1063587"/>
          </a:xfrm>
          <a:prstGeom prst="rect">
            <a:avLst/>
          </a:prstGeom>
        </p:spPr>
      </p:pic>
      <p:pic>
        <p:nvPicPr>
          <p:cNvPr id="11" name="Grafik 10">
            <a:extLst>
              <a:ext uri="{FF2B5EF4-FFF2-40B4-BE49-F238E27FC236}">
                <a16:creationId xmlns:a16="http://schemas.microsoft.com/office/drawing/2014/main" id="{15E718B6-16DB-FE2D-1112-2BA6633E936A}"/>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13412368" y="9143154"/>
            <a:ext cx="1066801" cy="1063578"/>
          </a:xfrm>
          <a:prstGeom prst="rect">
            <a:avLst/>
          </a:prstGeom>
        </p:spPr>
      </p:pic>
      <p:sp>
        <p:nvSpPr>
          <p:cNvPr id="12" name="object 3">
            <a:extLst>
              <a:ext uri="{FF2B5EF4-FFF2-40B4-BE49-F238E27FC236}">
                <a16:creationId xmlns:a16="http://schemas.microsoft.com/office/drawing/2014/main" id="{892456DD-C316-86F5-C48B-450AFFE23986}"/>
              </a:ext>
            </a:extLst>
          </p:cNvPr>
          <p:cNvSpPr txBox="1">
            <a:spLocks noGrp="1" noRot="1" noMove="1" noResize="1" noEditPoints="1" noAdjustHandles="1" noChangeArrowheads="1" noChangeShapeType="1"/>
          </p:cNvSpPr>
          <p:nvPr/>
        </p:nvSpPr>
        <p:spPr>
          <a:xfrm>
            <a:off x="9277350" y="317084"/>
            <a:ext cx="5383195" cy="6624891"/>
          </a:xfrm>
          <a:prstGeom prst="rect">
            <a:avLst/>
          </a:prstGeom>
        </p:spPr>
        <p:txBody>
          <a:bodyPr vert="horz" wrap="square" lIns="0" tIns="7620" rIns="0" bIns="0" rtlCol="0" anchor="t">
            <a:spAutoFit/>
          </a:bodyPr>
          <a:lstStyle/>
          <a:p>
            <a:pPr>
              <a:spcAft>
                <a:spcPts val="600"/>
              </a:spcAft>
            </a:pPr>
            <a:r>
              <a:rPr lang="en-US" sz="2400" b="1" dirty="0" err="1">
                <a:solidFill>
                  <a:srgbClr val="FFFFFF"/>
                </a:solidFill>
                <a:latin typeface="Source Sans Pro" panose="020B0503030403020204" pitchFamily="34" charset="0"/>
                <a:ea typeface="Source Sans Pro" panose="020B0503030403020204" pitchFamily="34" charset="0"/>
                <a:cs typeface="Helvetica 55 Roman"/>
              </a:rPr>
              <a:t>Arbeitende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 </a:t>
            </a:r>
            <a:r>
              <a:rPr lang="en-US" sz="2400" b="1" dirty="0" err="1">
                <a:solidFill>
                  <a:srgbClr val="FFFFFF"/>
                </a:solidFill>
                <a:latin typeface="Source Sans Pro" panose="020B0503030403020204" pitchFamily="34" charset="0"/>
                <a:ea typeface="Source Sans Pro" panose="020B0503030403020204" pitchFamily="34" charset="0"/>
                <a:cs typeface="Helvetica 55 Roman"/>
              </a:rPr>
              <a:t>Herdenschutzhunde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Die Herdenschutzhunde verteidigen ihre Schafe gegen Wölfe, Luchse, Füchse und wildernde Hunde. Für Menschen sind sie keine Gefahr. </a:t>
            </a:r>
            <a:br>
              <a:rPr lang="de-CH" sz="1400" dirty="0">
                <a:solidFill>
                  <a:srgbClr val="FFFFFF"/>
                </a:solidFill>
                <a:latin typeface="Source Sans Pro" panose="020B0503030403020204" pitchFamily="34" charset="0"/>
                <a:ea typeface="Source Sans Pro" panose="020B0503030403020204" pitchFamily="34" charset="0"/>
                <a:cs typeface="Helvetica 55 Roman"/>
              </a:rPr>
            </a:br>
            <a:r>
              <a:rPr lang="de-CH" sz="1400" dirty="0">
                <a:solidFill>
                  <a:srgbClr val="FFFFFF"/>
                </a:solidFill>
                <a:latin typeface="Source Sans Pro" panose="020B0503030403020204" pitchFamily="34" charset="0"/>
                <a:ea typeface="Source Sans Pro" panose="020B0503030403020204" pitchFamily="34" charset="0"/>
                <a:cs typeface="Helvetica 55 Roman"/>
              </a:rPr>
              <a:t>Ihr Auftreten kann jedoch einschüchtern. Vermeiden Sie die Hunde und ihre Schafe zu stören und halten Sie sich an die auf den Piktogrammen aufgeführten Verhaltensregeln.</a:t>
            </a:r>
          </a:p>
          <a:p>
            <a:pPr rtl="0">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Auf der violett markierten </a:t>
            </a:r>
            <a:r>
              <a:rPr lang="de-CH" sz="1400" dirty="0" err="1">
                <a:solidFill>
                  <a:srgbClr val="FFFFFF"/>
                </a:solidFill>
                <a:latin typeface="Source Sans Pro" panose="020B0503030403020204" pitchFamily="34" charset="0"/>
                <a:ea typeface="Source Sans Pro" panose="020B0503030403020204" pitchFamily="34" charset="0"/>
                <a:cs typeface="Helvetica 55 Roman"/>
              </a:rPr>
              <a:t>Alpweide</a:t>
            </a:r>
            <a:r>
              <a:rPr lang="de-CH" sz="1400" dirty="0">
                <a:solidFill>
                  <a:srgbClr val="FFFFFF"/>
                </a:solidFill>
                <a:latin typeface="Source Sans Pro" panose="020B0503030403020204" pitchFamily="34" charset="0"/>
                <a:ea typeface="Source Sans Pro" panose="020B0503030403020204" pitchFamily="34" charset="0"/>
                <a:cs typeface="Helvetica 55 Roman"/>
              </a:rPr>
              <a:t> ist damit zu rechnen, auf Herdenschutzhunde zu treffen.</a:t>
            </a: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a:p>
            <a:pPr rtl="0">
              <a:spcAft>
                <a:spcPts val="600"/>
              </a:spcAft>
            </a:pPr>
            <a:r>
              <a:rPr sz="2400" b="1" dirty="0">
                <a:solidFill>
                  <a:srgbClr val="FFFFFF"/>
                </a:solidFill>
                <a:latin typeface="Source Sans Pro" panose="020B0503030403020204" pitchFamily="34" charset="0"/>
                <a:ea typeface="Source Sans Pro" panose="020B0503030403020204" pitchFamily="34" charset="0"/>
                <a:cs typeface="Helvetica 55 Roman"/>
              </a:rPr>
              <a:t>Livestock guardian dogs at work!</a:t>
            </a:r>
            <a:endParaRPr lang="de-CH" sz="2400" b="1" dirty="0">
              <a:latin typeface="Source Sans Pro" panose="020B0503030403020204" pitchFamily="34" charset="0"/>
              <a:ea typeface="Source Sans Pro" panose="020B0503030403020204" pitchFamily="34" charset="0"/>
              <a:cs typeface="Helvetica 55 Roman"/>
            </a:endParaRPr>
          </a:p>
          <a:p>
            <a:pPr>
              <a:spcAft>
                <a:spcPts val="600"/>
              </a:spcAft>
            </a:pPr>
            <a:r>
              <a:rPr sz="1400" dirty="0">
                <a:solidFill>
                  <a:srgbClr val="FFFFFF"/>
                </a:solidFill>
                <a:latin typeface="Source Sans Pro" panose="020B0503030403020204" pitchFamily="34" charset="0"/>
                <a:ea typeface="Source Sans Pro" panose="020B0503030403020204" pitchFamily="34" charset="0"/>
              </a:rPr>
              <a:t>Livestock guardian dogs are protecting their sheep against wolves, lynxes, foxes and poaching dogs. They are not dangerous for human beings, but their appearance can be intimidating. Avoid disturbing the dogs and their sheep and follow the rules of conduct on the pictograms.</a:t>
            </a:r>
            <a:endParaRPr lang="de-CH" sz="1400" dirty="0">
              <a:solidFill>
                <a:srgbClr val="FFFFFF"/>
              </a:solidFill>
              <a:latin typeface="Source Sans Pro" panose="020B0503030403020204" pitchFamily="34" charset="0"/>
              <a:ea typeface="Source Sans Pro" panose="020B0503030403020204" pitchFamily="34" charset="0"/>
            </a:endParaRPr>
          </a:p>
          <a:p>
            <a:pPr>
              <a:spcAft>
                <a:spcPts val="600"/>
              </a:spcAft>
            </a:pPr>
            <a:r>
              <a:rPr sz="1400" dirty="0">
                <a:solidFill>
                  <a:srgbClr val="FFFFFF"/>
                </a:solidFill>
                <a:latin typeface="Source Sans Pro" panose="020B0503030403020204" pitchFamily="34" charset="0"/>
                <a:ea typeface="Source Sans Pro" panose="020B0503030403020204" pitchFamily="34" charset="0"/>
              </a:rPr>
              <a:t>On the violet marked pasture it is likely to meet livestock guardian dogs.</a:t>
            </a:r>
            <a:endParaRPr lang="de-CH" sz="1400" dirty="0">
              <a:solidFill>
                <a:srgbClr val="FFFFFF"/>
              </a:solidFill>
              <a:latin typeface="Source Sans Pro" panose="020B0503030403020204" pitchFamily="34" charset="0"/>
              <a:ea typeface="Source Sans Pro" panose="020B0503030403020204" pitchFamily="34" charset="0"/>
            </a:endParaRPr>
          </a:p>
          <a:p>
            <a:pPr rtl="0">
              <a:spcAft>
                <a:spcPts val="600"/>
              </a:spcAft>
            </a:pPr>
            <a:r>
              <a:rPr sz="2400" b="1" dirty="0">
                <a:solidFill>
                  <a:srgbClr val="FFFFFF"/>
                </a:solidFill>
                <a:latin typeface="Source Sans Pro" panose="020B0503030403020204" pitchFamily="34" charset="0"/>
                <a:ea typeface="Source Sans Pro" panose="020B0503030403020204" pitchFamily="34" charset="0"/>
                <a:cs typeface="Helvetica 55 Roman"/>
              </a:rPr>
              <a:t>Chiens de protection des troupeaux au travail!</a:t>
            </a:r>
            <a:endParaRPr lang="de-CH" sz="2400" b="1" dirty="0">
              <a:solidFill>
                <a:srgbClr val="FFFFFF"/>
              </a:solidFill>
              <a:latin typeface="Source Sans Pro" panose="020B0503030403020204" pitchFamily="34" charset="0"/>
              <a:ea typeface="Source Sans Pro" panose="020B0503030403020204" pitchFamily="34" charset="0"/>
              <a:cs typeface="Helvetica 55 Roman"/>
            </a:endParaRPr>
          </a:p>
          <a:p>
            <a:pPr>
              <a:spcAft>
                <a:spcPts val="600"/>
              </a:spcAft>
            </a:pPr>
            <a:r>
              <a:rPr lang="fr-FR" sz="1400" dirty="0">
                <a:solidFill>
                  <a:srgbClr val="FFFFFF"/>
                </a:solidFill>
                <a:latin typeface="Source Sans Pro" panose="020B0503030403020204" pitchFamily="34" charset="0"/>
                <a:ea typeface="Source Sans Pro" panose="020B0503030403020204" pitchFamily="34" charset="0"/>
              </a:rPr>
              <a:t>Les chiens de protection des troupeaux défendent leurs moutons contre les attaques de loups, de lynx, de renards et de chiens errants. Ces chiens ne représentent aucun danger pour l’être humain, mais ils peuvent se montrer très intimidants. Evitez de déranger les chiens et leurs moutons et conformez-vous aux règles de comportement représentées par les pictogrammes.</a:t>
            </a:r>
          </a:p>
          <a:p>
            <a:pPr>
              <a:spcAft>
                <a:spcPts val="600"/>
              </a:spcAft>
            </a:pPr>
            <a:r>
              <a:rPr lang="fr-FR" sz="1400" dirty="0">
                <a:solidFill>
                  <a:srgbClr val="FFFFFF"/>
                </a:solidFill>
                <a:latin typeface="Source Sans Pro" panose="020B0503030403020204" pitchFamily="34" charset="0"/>
                <a:ea typeface="Source Sans Pro" panose="020B0503030403020204" pitchFamily="34" charset="0"/>
              </a:rPr>
              <a:t>Dans la zone marquée en violet, une rencontre avec des chiens de protection des troupeaux est possible.</a:t>
            </a:r>
            <a:endParaRPr lang="de-CH" sz="1400" dirty="0">
              <a:solidFill>
                <a:srgbClr val="FFFFFF"/>
              </a:solidFill>
              <a:latin typeface="Source Sans Pro" panose="020B0503030403020204" pitchFamily="34" charset="0"/>
              <a:ea typeface="Source Sans Pro" panose="020B0503030403020204" pitchFamily="34" charset="0"/>
            </a:endParaRPr>
          </a:p>
        </p:txBody>
      </p:sp>
      <p:sp>
        <p:nvSpPr>
          <p:cNvPr id="13" name="Rechteck: abgerundete Ecken 12">
            <a:extLst>
              <a:ext uri="{FF2B5EF4-FFF2-40B4-BE49-F238E27FC236}">
                <a16:creationId xmlns:a16="http://schemas.microsoft.com/office/drawing/2014/main" id="{8C402DCA-8CC1-A0B7-F0F3-4EB298BE43C9}"/>
              </a:ext>
            </a:extLst>
          </p:cNvPr>
          <p:cNvSpPr>
            <a:spLocks noGrp="1" noRot="1" noMove="1" noResize="1" noEditPoints="1" noAdjustHandles="1" noChangeArrowheads="1" noChangeShapeType="1"/>
          </p:cNvSpPr>
          <p:nvPr/>
        </p:nvSpPr>
        <p:spPr>
          <a:xfrm>
            <a:off x="9277350" y="6949714"/>
            <a:ext cx="5633234" cy="4842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object 24">
            <a:extLst>
              <a:ext uri="{FF2B5EF4-FFF2-40B4-BE49-F238E27FC236}">
                <a16:creationId xmlns:a16="http://schemas.microsoft.com/office/drawing/2014/main" id="{FF632A98-9281-40C5-F82B-2B1370F3B3C6}"/>
              </a:ext>
            </a:extLst>
          </p:cNvPr>
          <p:cNvSpPr txBox="1">
            <a:spLocks noGrp="1" noRot="1" noMove="1" noResize="1" noEditPoints="1" noAdjustHandles="1" noChangeArrowheads="1" noChangeShapeType="1"/>
          </p:cNvSpPr>
          <p:nvPr/>
        </p:nvSpPr>
        <p:spPr>
          <a:xfrm>
            <a:off x="9373646" y="7058131"/>
            <a:ext cx="5536938"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31F20"/>
                </a:solidFill>
                <a:latin typeface="Source Sans Pro" panose="020B0503030403020204" pitchFamily="34" charset="0"/>
                <a:ea typeface="Source Sans Pro" panose="020B0503030403020204" pitchFamily="34" charset="0"/>
                <a:cs typeface="Helvetica 55 Roman"/>
              </a:rPr>
              <a:t>Kontakt / contact / contact</a:t>
            </a:r>
            <a:r>
              <a:rPr sz="1400" b="1" dirty="0">
                <a:solidFill>
                  <a:srgbClr val="231F20"/>
                </a:solidFill>
                <a:latin typeface="Aptos" panose="020B0004020202020204" pitchFamily="34" charset="0"/>
                <a:cs typeface="Helvetica 55 Roman"/>
              </a:rPr>
              <a:t>:</a:t>
            </a:r>
            <a:r>
              <a:rPr lang="fr-CH" sz="1400" b="1" dirty="0">
                <a:latin typeface="Aptos" panose="020B0004020202020204" pitchFamily="34" charset="0"/>
                <a:cs typeface="Helvetica 55 Roman"/>
              </a:rPr>
              <a:t> </a:t>
            </a:r>
            <a:r>
              <a:rPr sz="1400" dirty="0">
                <a:solidFill>
                  <a:srgbClr val="231F20"/>
                </a:solidFill>
                <a:latin typeface="Source Sans Pro" panose="020B0503030403020204" pitchFamily="34" charset="0"/>
                <a:ea typeface="Source Sans Pro" panose="020B0503030403020204" pitchFamily="34" charset="0"/>
                <a:cs typeface="Trebuchet MS"/>
              </a:rPr>
              <a:t>Armin Kälin, 079 757 31 53</a:t>
            </a:r>
            <a:endParaRPr sz="1400" dirty="0">
              <a:latin typeface="Source Sans Pro" panose="020B0503030403020204" pitchFamily="34" charset="0"/>
              <a:ea typeface="Source Sans Pro" panose="020B0503030403020204" pitchFamily="34" charset="0"/>
              <a:cs typeface="Trebuchet MS"/>
            </a:endParaRPr>
          </a:p>
        </p:txBody>
      </p:sp>
      <p:sp>
        <p:nvSpPr>
          <p:cNvPr id="15" name="Textfeld 14">
            <a:extLst>
              <a:ext uri="{FF2B5EF4-FFF2-40B4-BE49-F238E27FC236}">
                <a16:creationId xmlns:a16="http://schemas.microsoft.com/office/drawing/2014/main" id="{7F410A8D-4DC0-2BFB-D2E7-029A36D78D45}"/>
              </a:ext>
            </a:extLst>
          </p:cNvPr>
          <p:cNvSpPr txBox="1">
            <a:spLocks noGrp="1" noRot="1" noMove="1" noResize="1" noEditPoints="1" noAdjustHandles="1" noChangeArrowheads="1" noChangeShapeType="1"/>
          </p:cNvSpPr>
          <p:nvPr/>
        </p:nvSpPr>
        <p:spPr>
          <a:xfrm>
            <a:off x="6293826" y="8678986"/>
            <a:ext cx="2528626" cy="415498"/>
          </a:xfrm>
          <a:prstGeom prst="rect">
            <a:avLst/>
          </a:prstGeom>
          <a:noFill/>
        </p:spPr>
        <p:txBody>
          <a:bodyPr wrap="square" rtlCol="0">
            <a:spAutoFit/>
          </a:bodyPr>
          <a:lstStyle/>
          <a:p>
            <a:r>
              <a:rPr lang="de-CH" sz="1050" dirty="0">
                <a:solidFill>
                  <a:srgbClr val="231F20"/>
                </a:solidFill>
                <a:latin typeface="Aptos" panose="020B0004020202020204" pitchFamily="34" charset="0"/>
                <a:cs typeface="Trebuchet MS"/>
              </a:rPr>
              <a:t>Quelle: Bundesamt für Landestopografie </a:t>
            </a:r>
          </a:p>
          <a:p>
            <a:r>
              <a:rPr lang="de-CH" sz="1050" dirty="0">
                <a:solidFill>
                  <a:srgbClr val="231F20"/>
                </a:solidFill>
                <a:latin typeface="Aptos" panose="020B0004020202020204" pitchFamily="34" charset="0"/>
                <a:cs typeface="Trebuchet MS"/>
              </a:rPr>
              <a:t>Source: Federal Office </a:t>
            </a:r>
            <a:r>
              <a:rPr lang="de-CH" sz="1050" dirty="0" err="1">
                <a:solidFill>
                  <a:srgbClr val="231F20"/>
                </a:solidFill>
                <a:latin typeface="Aptos" panose="020B0004020202020204" pitchFamily="34" charset="0"/>
                <a:cs typeface="Trebuchet MS"/>
              </a:rPr>
              <a:t>of</a:t>
            </a:r>
            <a:r>
              <a:rPr lang="de-CH" sz="1050" dirty="0">
                <a:solidFill>
                  <a:srgbClr val="231F20"/>
                </a:solidFill>
                <a:latin typeface="Aptos" panose="020B0004020202020204" pitchFamily="34" charset="0"/>
                <a:cs typeface="Trebuchet MS"/>
              </a:rPr>
              <a:t> </a:t>
            </a:r>
            <a:r>
              <a:rPr lang="de-CH" sz="1050" dirty="0" err="1">
                <a:solidFill>
                  <a:srgbClr val="231F20"/>
                </a:solidFill>
                <a:latin typeface="Aptos" panose="020B0004020202020204" pitchFamily="34" charset="0"/>
                <a:cs typeface="Trebuchet MS"/>
              </a:rPr>
              <a:t>Topography</a:t>
            </a:r>
            <a:endParaRPr lang="de-CH" sz="1050" dirty="0">
              <a:latin typeface="Aptos" panose="020B0004020202020204" pitchFamily="34" charset="0"/>
              <a:cs typeface="Trebuchet MS"/>
            </a:endParaRPr>
          </a:p>
        </p:txBody>
      </p:sp>
      <p:sp>
        <p:nvSpPr>
          <p:cNvPr id="17" name="object 14">
            <a:extLst>
              <a:ext uri="{FF2B5EF4-FFF2-40B4-BE49-F238E27FC236}">
                <a16:creationId xmlns:a16="http://schemas.microsoft.com/office/drawing/2014/main" id="{AAFE45A4-33B2-7252-E7D6-8A2C3F5B2F2C}"/>
              </a:ext>
            </a:extLst>
          </p:cNvPr>
          <p:cNvSpPr txBox="1">
            <a:spLocks noGrp="1" noRot="1" noMove="1" noResize="1" noEditPoints="1" noAdjustHandles="1" noChangeArrowheads="1" noChangeShapeType="1"/>
          </p:cNvSpPr>
          <p:nvPr/>
        </p:nvSpPr>
        <p:spPr>
          <a:xfrm>
            <a:off x="1044655" y="9293132"/>
            <a:ext cx="1143000" cy="570926"/>
          </a:xfrm>
          <a:prstGeom prst="rect">
            <a:avLst/>
          </a:prstGeom>
        </p:spPr>
        <p:txBody>
          <a:bodyPr vert="horz" wrap="square" lIns="0" tIns="12700" rIns="0" bIns="0" rtlCol="0">
            <a:spAutoFit/>
          </a:bodyPr>
          <a:lstStyle/>
          <a:p>
            <a:pPr marL="12700" marR="5080" algn="just">
              <a:lnSpc>
                <a:spcPct val="106100"/>
              </a:lnSpc>
              <a:spcBef>
                <a:spcPts val="100"/>
              </a:spcBef>
            </a:pPr>
            <a:r>
              <a:rPr sz="1100" dirty="0">
                <a:solidFill>
                  <a:srgbClr val="231F20"/>
                </a:solidFill>
                <a:latin typeface="Aptos" panose="020B0004020202020204" pitchFamily="34" charset="0"/>
                <a:cs typeface="Trebuchet MS"/>
              </a:rPr>
              <a:t>Ihr </a:t>
            </a:r>
            <a:r>
              <a:rPr sz="1100" dirty="0" err="1">
                <a:solidFill>
                  <a:srgbClr val="231F20"/>
                </a:solidFill>
                <a:latin typeface="Aptos" panose="020B0004020202020204" pitchFamily="34" charset="0"/>
                <a:cs typeface="Trebuchet MS"/>
              </a:rPr>
              <a:t>Standort</a:t>
            </a:r>
            <a:r>
              <a:rPr sz="1100" dirty="0">
                <a:solidFill>
                  <a:srgbClr val="231F20"/>
                </a:solidFill>
                <a:latin typeface="Aptos" panose="020B0004020202020204" pitchFamily="34" charset="0"/>
                <a:cs typeface="Trebuchet MS"/>
              </a:rPr>
              <a:t> </a:t>
            </a:r>
            <a:endParaRPr lang="de-CH" sz="1100" dirty="0">
              <a:solidFill>
                <a:srgbClr val="231F20"/>
              </a:solidFill>
              <a:latin typeface="Aptos" panose="020B0004020202020204" pitchFamily="34" charset="0"/>
              <a:cs typeface="Trebuchet MS"/>
            </a:endParaRPr>
          </a:p>
          <a:p>
            <a:pPr marL="12700" marR="5080" algn="just">
              <a:lnSpc>
                <a:spcPct val="106100"/>
              </a:lnSpc>
              <a:spcBef>
                <a:spcPts val="100"/>
              </a:spcBef>
            </a:pPr>
            <a:r>
              <a:rPr sz="1100" dirty="0">
                <a:solidFill>
                  <a:srgbClr val="231F20"/>
                </a:solidFill>
                <a:latin typeface="Aptos" panose="020B0004020202020204" pitchFamily="34" charset="0"/>
                <a:cs typeface="Trebuchet MS"/>
              </a:rPr>
              <a:t>You are here </a:t>
            </a:r>
            <a:endParaRPr lang="de-CH" sz="1100" dirty="0">
              <a:solidFill>
                <a:srgbClr val="231F20"/>
              </a:solidFill>
              <a:latin typeface="Aptos" panose="020B0004020202020204" pitchFamily="34" charset="0"/>
              <a:cs typeface="Trebuchet MS"/>
            </a:endParaRPr>
          </a:p>
          <a:p>
            <a:pPr marL="12700" marR="5080" algn="just">
              <a:lnSpc>
                <a:spcPct val="106100"/>
              </a:lnSpc>
              <a:spcBef>
                <a:spcPts val="100"/>
              </a:spcBef>
            </a:pPr>
            <a:r>
              <a:rPr sz="1100" dirty="0" err="1">
                <a:solidFill>
                  <a:srgbClr val="231F20"/>
                </a:solidFill>
                <a:latin typeface="Aptos" panose="020B0004020202020204" pitchFamily="34" charset="0"/>
                <a:cs typeface="Trebuchet MS"/>
              </a:rPr>
              <a:t>Votre</a:t>
            </a:r>
            <a:r>
              <a:rPr sz="1100" dirty="0">
                <a:solidFill>
                  <a:srgbClr val="231F20"/>
                </a:solidFill>
                <a:latin typeface="Aptos" panose="020B0004020202020204" pitchFamily="34" charset="0"/>
                <a:cs typeface="Trebuchet MS"/>
              </a:rPr>
              <a:t> position</a:t>
            </a:r>
            <a:endParaRPr sz="1100" dirty="0">
              <a:latin typeface="Aptos" panose="020B0004020202020204" pitchFamily="34" charset="0"/>
              <a:cs typeface="Trebuchet MS"/>
            </a:endParaRPr>
          </a:p>
        </p:txBody>
      </p:sp>
      <p:sp>
        <p:nvSpPr>
          <p:cNvPr id="18" name="object 13">
            <a:extLst>
              <a:ext uri="{FF2B5EF4-FFF2-40B4-BE49-F238E27FC236}">
                <a16:creationId xmlns:a16="http://schemas.microsoft.com/office/drawing/2014/main" id="{A265BBD4-3F69-C2FD-8749-F2E4610220F7}"/>
              </a:ext>
            </a:extLst>
          </p:cNvPr>
          <p:cNvSpPr>
            <a:spLocks noGrp="1" noRot="1" noMove="1" noResize="1" noEditPoints="1" noAdjustHandles="1" noChangeArrowheads="1" noChangeShapeType="1"/>
          </p:cNvSpPr>
          <p:nvPr/>
        </p:nvSpPr>
        <p:spPr>
          <a:xfrm>
            <a:off x="2038864" y="9252315"/>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B475AC"/>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1F678D31-CA14-41C7-80CD-4C977E002D0C}"/>
              </a:ext>
            </a:extLst>
          </p:cNvPr>
          <p:cNvSpPr txBox="1">
            <a:spLocks noGrp="1" noRot="1" noMove="1" noResize="1" noEditPoints="1" noAdjustHandles="1" noChangeArrowheads="1" noChangeShapeType="1"/>
          </p:cNvSpPr>
          <p:nvPr/>
        </p:nvSpPr>
        <p:spPr>
          <a:xfrm>
            <a:off x="2618634" y="9202821"/>
            <a:ext cx="2878488" cy="750334"/>
          </a:xfrm>
          <a:prstGeom prst="rect">
            <a:avLst/>
          </a:prstGeom>
        </p:spPr>
        <p:txBody>
          <a:bodyPr vert="horz" wrap="square" lIns="0" tIns="12700" rIns="0" bIns="0" rtlCol="0">
            <a:spAutoFit/>
          </a:bodyPr>
          <a:lstStyle/>
          <a:p>
            <a:pPr marL="12700" marR="612140">
              <a:lnSpc>
                <a:spcPct val="106100"/>
              </a:lnSpc>
              <a:spcBef>
                <a:spcPts val="100"/>
              </a:spcBef>
            </a:pPr>
            <a:r>
              <a:rPr lang="fr-CH" sz="1100" dirty="0" err="1">
                <a:solidFill>
                  <a:srgbClr val="231F20"/>
                </a:solidFill>
                <a:latin typeface="Aptos" panose="020B0004020202020204" pitchFamily="34" charset="0"/>
                <a:cs typeface="Trebuchet MS"/>
              </a:rPr>
              <a:t>Weide</a:t>
            </a:r>
            <a:r>
              <a:rPr lang="fr-CH" sz="1100" dirty="0">
                <a:solidFill>
                  <a:srgbClr val="231F20"/>
                </a:solidFill>
                <a:latin typeface="Aptos" panose="020B0004020202020204" pitchFamily="34" charset="0"/>
                <a:cs typeface="Trebuchet MS"/>
              </a:rPr>
              <a:t> mit </a:t>
            </a:r>
            <a:r>
              <a:rPr lang="fr-CH" sz="1100" dirty="0" err="1">
                <a:solidFill>
                  <a:srgbClr val="231F20"/>
                </a:solidFill>
                <a:latin typeface="Aptos" panose="020B0004020202020204" pitchFamily="34" charset="0"/>
                <a:cs typeface="Trebuchet MS"/>
              </a:rPr>
              <a:t>Herdenschutzhunden</a:t>
            </a:r>
            <a:endParaRPr lang="fr-CH" sz="1100" dirty="0">
              <a:solidFill>
                <a:srgbClr val="231F20"/>
              </a:solidFill>
              <a:latin typeface="Aptos" panose="020B0004020202020204" pitchFamily="34" charset="0"/>
              <a:cs typeface="Trebuchet MS"/>
            </a:endParaRPr>
          </a:p>
          <a:p>
            <a:pPr marL="12700" marR="612140">
              <a:lnSpc>
                <a:spcPct val="106100"/>
              </a:lnSpc>
              <a:spcBef>
                <a:spcPts val="100"/>
              </a:spcBef>
            </a:pPr>
            <a:r>
              <a:rPr lang="fr-CH" sz="1100" dirty="0">
                <a:solidFill>
                  <a:srgbClr val="231F20"/>
                </a:solidFill>
                <a:latin typeface="Aptos" panose="020B0004020202020204" pitchFamily="34" charset="0"/>
                <a:cs typeface="Trebuchet MS"/>
              </a:rPr>
              <a:t>Pasture </a:t>
            </a:r>
            <a:r>
              <a:rPr lang="fr-CH" sz="1100" dirty="0" err="1">
                <a:solidFill>
                  <a:srgbClr val="231F20"/>
                </a:solidFill>
                <a:latin typeface="Aptos" panose="020B0004020202020204" pitchFamily="34" charset="0"/>
                <a:cs typeface="Trebuchet MS"/>
              </a:rPr>
              <a:t>with</a:t>
            </a:r>
            <a:r>
              <a:rPr lang="fr-CH" sz="1100" dirty="0">
                <a:solidFill>
                  <a:srgbClr val="231F20"/>
                </a:solidFill>
                <a:latin typeface="Aptos" panose="020B0004020202020204" pitchFamily="34" charset="0"/>
                <a:cs typeface="Trebuchet MS"/>
              </a:rPr>
              <a:t> </a:t>
            </a:r>
            <a:r>
              <a:rPr lang="fr-CH" sz="1100" dirty="0" err="1">
                <a:solidFill>
                  <a:srgbClr val="231F20"/>
                </a:solidFill>
                <a:latin typeface="Aptos" panose="020B0004020202020204" pitchFamily="34" charset="0"/>
                <a:cs typeface="Trebuchet MS"/>
              </a:rPr>
              <a:t>livestock</a:t>
            </a:r>
            <a:r>
              <a:rPr lang="fr-CH" sz="1100" dirty="0">
                <a:solidFill>
                  <a:srgbClr val="231F20"/>
                </a:solidFill>
                <a:latin typeface="Aptos" panose="020B0004020202020204" pitchFamily="34" charset="0"/>
                <a:cs typeface="Trebuchet MS"/>
              </a:rPr>
              <a:t> </a:t>
            </a:r>
            <a:r>
              <a:rPr lang="fr-CH" sz="1100" dirty="0" err="1">
                <a:solidFill>
                  <a:srgbClr val="231F20"/>
                </a:solidFill>
                <a:latin typeface="Aptos" panose="020B0004020202020204" pitchFamily="34" charset="0"/>
                <a:cs typeface="Trebuchet MS"/>
              </a:rPr>
              <a:t>guardian</a:t>
            </a:r>
            <a:r>
              <a:rPr lang="fr-CH" sz="1100" dirty="0">
                <a:solidFill>
                  <a:srgbClr val="231F20"/>
                </a:solidFill>
                <a:latin typeface="Aptos" panose="020B0004020202020204" pitchFamily="34" charset="0"/>
                <a:cs typeface="Trebuchet MS"/>
              </a:rPr>
              <a:t> </a:t>
            </a:r>
            <a:r>
              <a:rPr lang="fr-CH" sz="1100" dirty="0" err="1">
                <a:solidFill>
                  <a:srgbClr val="231F20"/>
                </a:solidFill>
                <a:latin typeface="Aptos" panose="020B0004020202020204" pitchFamily="34" charset="0"/>
                <a:cs typeface="Trebuchet MS"/>
              </a:rPr>
              <a:t>dogs</a:t>
            </a:r>
            <a:endParaRPr lang="fr-CH" sz="1100" dirty="0">
              <a:solidFill>
                <a:srgbClr val="231F20"/>
              </a:solidFill>
              <a:latin typeface="Aptos" panose="020B0004020202020204" pitchFamily="34" charset="0"/>
              <a:cs typeface="Trebuchet MS"/>
            </a:endParaRPr>
          </a:p>
          <a:p>
            <a:pPr marL="12700" marR="612140">
              <a:lnSpc>
                <a:spcPct val="106100"/>
              </a:lnSpc>
              <a:spcBef>
                <a:spcPts val="100"/>
              </a:spcBef>
            </a:pPr>
            <a:r>
              <a:rPr lang="fr-CH" sz="1100" dirty="0">
                <a:solidFill>
                  <a:srgbClr val="231F20"/>
                </a:solidFill>
                <a:latin typeface="Aptos" panose="020B0004020202020204" pitchFamily="34" charset="0"/>
                <a:cs typeface="Trebuchet MS"/>
              </a:rPr>
              <a:t>Pâturage avec chiens de protection des troupeaux</a:t>
            </a:r>
            <a:endParaRPr lang="fr-CH" sz="1100" dirty="0">
              <a:latin typeface="Aptos" panose="020B0004020202020204" pitchFamily="34" charset="0"/>
              <a:cs typeface="Trebuchet MS"/>
            </a:endParaRPr>
          </a:p>
        </p:txBody>
      </p:sp>
      <p:pic>
        <p:nvPicPr>
          <p:cNvPr id="24" name="Grafik 23">
            <a:extLst>
              <a:ext uri="{FF2B5EF4-FFF2-40B4-BE49-F238E27FC236}">
                <a16:creationId xmlns:a16="http://schemas.microsoft.com/office/drawing/2014/main" id="{CDF7FBAE-708C-EC45-113F-CF506DC0EB92}"/>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9184229" y="7696092"/>
            <a:ext cx="1180660" cy="1187391"/>
          </a:xfrm>
          <a:prstGeom prst="rect">
            <a:avLst/>
          </a:prstGeom>
        </p:spPr>
      </p:pic>
      <p:pic>
        <p:nvPicPr>
          <p:cNvPr id="43" name="Grafik 42">
            <a:extLst>
              <a:ext uri="{FF2B5EF4-FFF2-40B4-BE49-F238E27FC236}">
                <a16:creationId xmlns:a16="http://schemas.microsoft.com/office/drawing/2014/main" id="{73CA36EE-3F60-B957-6F6B-F33F3FB70A92}"/>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625904" y="9251986"/>
            <a:ext cx="330655" cy="424892"/>
          </a:xfrm>
          <a:prstGeom prst="rect">
            <a:avLst/>
          </a:prstGeom>
        </p:spPr>
      </p:pic>
      <p:pic>
        <p:nvPicPr>
          <p:cNvPr id="26" name="Grafik 25">
            <a:extLst>
              <a:ext uri="{FF2B5EF4-FFF2-40B4-BE49-F238E27FC236}">
                <a16:creationId xmlns:a16="http://schemas.microsoft.com/office/drawing/2014/main" id="{7C5DA4E4-8DA8-E75C-4BB6-D35DBC7C0AA3}"/>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708205" y="4340888"/>
            <a:ext cx="2173911" cy="1536954"/>
          </a:xfrm>
          <a:prstGeom prst="rect">
            <a:avLst/>
          </a:prstGeom>
        </p:spPr>
      </p:pic>
      <p:cxnSp>
        <p:nvCxnSpPr>
          <p:cNvPr id="25" name="Gerader Verbinder 55">
            <a:extLst>
              <a:ext uri="{FF2B5EF4-FFF2-40B4-BE49-F238E27FC236}">
                <a16:creationId xmlns:a16="http://schemas.microsoft.com/office/drawing/2014/main" id="{C33F55D1-2D6F-42EC-6F90-521E7B2114A6}"/>
              </a:ext>
            </a:extLst>
          </p:cNvPr>
          <p:cNvCxnSpPr>
            <a:cxnSpLocks noGrp="1" noRot="1" noMove="1" noResize="1" noEditPoints="1" noAdjustHandles="1" noChangeArrowheads="1" noChangeShapeType="1"/>
          </p:cNvCxnSpPr>
          <p:nvPr/>
        </p:nvCxnSpPr>
        <p:spPr>
          <a:xfrm>
            <a:off x="5213479" y="9692745"/>
            <a:ext cx="6096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object 9">
            <a:extLst>
              <a:ext uri="{FF2B5EF4-FFF2-40B4-BE49-F238E27FC236}">
                <a16:creationId xmlns:a16="http://schemas.microsoft.com/office/drawing/2014/main" id="{C6CD6C21-98B2-A5FF-B802-469C46B2C45B}"/>
              </a:ext>
            </a:extLst>
          </p:cNvPr>
          <p:cNvSpPr txBox="1">
            <a:spLocks noGrp="1" noRot="1" noMove="1" noResize="1" noEditPoints="1" noAdjustHandles="1" noChangeArrowheads="1" noChangeShapeType="1"/>
          </p:cNvSpPr>
          <p:nvPr/>
        </p:nvSpPr>
        <p:spPr>
          <a:xfrm>
            <a:off x="5877628" y="9568229"/>
            <a:ext cx="2981329" cy="369332"/>
          </a:xfrm>
          <a:prstGeom prst="rect">
            <a:avLst/>
          </a:prstGeom>
        </p:spPr>
        <p:txBody>
          <a:bodyPr vert="horz" wrap="square" lIns="0" tIns="30480" rIns="0" bIns="0" rtlCol="0">
            <a:spAutoFit/>
          </a:bodyPr>
          <a:lstStyle/>
          <a:p>
            <a:pPr marL="0" lvl="1"/>
            <a:r>
              <a:rPr lang="de-CH" sz="1100" dirty="0"/>
              <a:t>Bergwanderweg / Mountain </a:t>
            </a:r>
            <a:r>
              <a:rPr lang="de-CH" sz="1100" dirty="0" err="1"/>
              <a:t>trail</a:t>
            </a:r>
            <a:r>
              <a:rPr lang="de-CH" sz="1100" dirty="0"/>
              <a:t> / </a:t>
            </a:r>
            <a:r>
              <a:rPr lang="de-CH" sz="1100" dirty="0" err="1"/>
              <a:t>Chemin</a:t>
            </a:r>
            <a:r>
              <a:rPr lang="de-CH" sz="1100" dirty="0"/>
              <a:t> de </a:t>
            </a:r>
            <a:r>
              <a:rPr lang="de-CH" sz="1100" dirty="0" err="1"/>
              <a:t>randonnée</a:t>
            </a:r>
            <a:r>
              <a:rPr lang="de-CH" sz="1100" dirty="0"/>
              <a:t> de </a:t>
            </a:r>
            <a:r>
              <a:rPr lang="de-CH" sz="1100" dirty="0" err="1"/>
              <a:t>montagne</a:t>
            </a:r>
            <a:endParaRPr lang="de-CH" sz="1100" dirty="0"/>
          </a:p>
        </p:txBody>
      </p:sp>
      <p:cxnSp>
        <p:nvCxnSpPr>
          <p:cNvPr id="28" name="Gerader Verbinder 57">
            <a:extLst>
              <a:ext uri="{FF2B5EF4-FFF2-40B4-BE49-F238E27FC236}">
                <a16:creationId xmlns:a16="http://schemas.microsoft.com/office/drawing/2014/main" id="{EEF20A8F-045B-D221-FD74-1584D0174B2E}"/>
              </a:ext>
            </a:extLst>
          </p:cNvPr>
          <p:cNvCxnSpPr>
            <a:cxnSpLocks noGrp="1" noRot="1" noMove="1" noResize="1" noEditPoints="1" noAdjustHandles="1" noChangeArrowheads="1" noChangeShapeType="1"/>
          </p:cNvCxnSpPr>
          <p:nvPr/>
        </p:nvCxnSpPr>
        <p:spPr>
          <a:xfrm>
            <a:off x="5213479" y="10124765"/>
            <a:ext cx="6096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29" name="object 9">
            <a:extLst>
              <a:ext uri="{FF2B5EF4-FFF2-40B4-BE49-F238E27FC236}">
                <a16:creationId xmlns:a16="http://schemas.microsoft.com/office/drawing/2014/main" id="{8EA251E9-C122-07C9-CC7B-DF06CC4F667B}"/>
              </a:ext>
            </a:extLst>
          </p:cNvPr>
          <p:cNvSpPr txBox="1">
            <a:spLocks noGrp="1" noRot="1" noMove="1" noResize="1" noEditPoints="1" noAdjustHandles="1" noChangeArrowheads="1" noChangeShapeType="1"/>
          </p:cNvSpPr>
          <p:nvPr/>
        </p:nvSpPr>
        <p:spPr>
          <a:xfrm>
            <a:off x="5877628" y="10007179"/>
            <a:ext cx="2944824" cy="369332"/>
          </a:xfrm>
          <a:prstGeom prst="rect">
            <a:avLst/>
          </a:prstGeom>
        </p:spPr>
        <p:txBody>
          <a:bodyPr vert="horz" wrap="square" lIns="0" tIns="30480" rIns="0" bIns="0" rtlCol="0">
            <a:spAutoFit/>
          </a:bodyPr>
          <a:lstStyle/>
          <a:p>
            <a:pPr marL="0" lvl="1"/>
            <a:r>
              <a:rPr lang="de-CH" sz="1100" dirty="0"/>
              <a:t>Alpinwanderweg / Alpine </a:t>
            </a:r>
            <a:r>
              <a:rPr lang="de-CH" sz="1100" dirty="0" err="1"/>
              <a:t>trail</a:t>
            </a:r>
            <a:r>
              <a:rPr lang="de-CH" sz="1100" dirty="0"/>
              <a:t> / </a:t>
            </a:r>
            <a:r>
              <a:rPr lang="de-CH" sz="1100" dirty="0" err="1"/>
              <a:t>Chemin</a:t>
            </a:r>
            <a:r>
              <a:rPr lang="de-CH" sz="1100" dirty="0"/>
              <a:t> de </a:t>
            </a:r>
            <a:r>
              <a:rPr lang="de-CH" sz="1100" dirty="0" err="1"/>
              <a:t>randonnée</a:t>
            </a:r>
            <a:r>
              <a:rPr lang="de-CH" sz="1100" dirty="0"/>
              <a:t> alpine</a:t>
            </a:r>
          </a:p>
        </p:txBody>
      </p:sp>
      <p:cxnSp>
        <p:nvCxnSpPr>
          <p:cNvPr id="30" name="Gerader Verbinder 61">
            <a:extLst>
              <a:ext uri="{FF2B5EF4-FFF2-40B4-BE49-F238E27FC236}">
                <a16:creationId xmlns:a16="http://schemas.microsoft.com/office/drawing/2014/main" id="{EE96BD96-4184-8664-FD25-A100DACA9F1A}"/>
              </a:ext>
            </a:extLst>
          </p:cNvPr>
          <p:cNvCxnSpPr>
            <a:cxnSpLocks noGrp="1" noRot="1" noMove="1" noResize="1" noEditPoints="1" noAdjustHandles="1" noChangeArrowheads="1" noChangeShapeType="1"/>
          </p:cNvCxnSpPr>
          <p:nvPr/>
        </p:nvCxnSpPr>
        <p:spPr>
          <a:xfrm>
            <a:off x="5213479" y="9387777"/>
            <a:ext cx="609600" cy="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31" name="object 9">
            <a:extLst>
              <a:ext uri="{FF2B5EF4-FFF2-40B4-BE49-F238E27FC236}">
                <a16:creationId xmlns:a16="http://schemas.microsoft.com/office/drawing/2014/main" id="{165AD707-C85F-5A40-20FB-DE3B38213F67}"/>
              </a:ext>
            </a:extLst>
          </p:cNvPr>
          <p:cNvSpPr txBox="1">
            <a:spLocks noGrp="1" noRot="1" noMove="1" noResize="1" noEditPoints="1" noAdjustHandles="1" noChangeArrowheads="1" noChangeShapeType="1"/>
          </p:cNvSpPr>
          <p:nvPr/>
        </p:nvSpPr>
        <p:spPr>
          <a:xfrm>
            <a:off x="5877628" y="9263744"/>
            <a:ext cx="2981329" cy="200055"/>
          </a:xfrm>
          <a:prstGeom prst="rect">
            <a:avLst/>
          </a:prstGeom>
        </p:spPr>
        <p:txBody>
          <a:bodyPr vert="horz" wrap="square" lIns="0" tIns="30480" rIns="0" bIns="0" rtlCol="0">
            <a:spAutoFit/>
          </a:bodyPr>
          <a:lstStyle/>
          <a:p>
            <a:pPr marL="0" lvl="1"/>
            <a:r>
              <a:rPr lang="de-CH" sz="1100" dirty="0"/>
              <a:t>Wanderweg / </a:t>
            </a:r>
            <a:r>
              <a:rPr lang="de-CH" sz="1100" dirty="0" err="1"/>
              <a:t>Hiking</a:t>
            </a:r>
            <a:r>
              <a:rPr lang="de-CH" sz="1100" dirty="0"/>
              <a:t> </a:t>
            </a:r>
            <a:r>
              <a:rPr lang="de-CH" sz="1100" dirty="0" err="1"/>
              <a:t>trail</a:t>
            </a:r>
            <a:r>
              <a:rPr lang="de-CH" sz="1100" dirty="0"/>
              <a:t> / </a:t>
            </a:r>
            <a:r>
              <a:rPr lang="de-CH" sz="1100" dirty="0" err="1"/>
              <a:t>Chemin</a:t>
            </a:r>
            <a:r>
              <a:rPr lang="de-CH" sz="1100" dirty="0"/>
              <a:t> de </a:t>
            </a:r>
            <a:r>
              <a:rPr lang="de-CH" sz="1100" dirty="0" err="1"/>
              <a:t>randonnée</a:t>
            </a:r>
            <a:r>
              <a:rPr lang="de-CH" sz="1100" dirty="0"/>
              <a:t> </a:t>
            </a:r>
          </a:p>
        </p:txBody>
      </p:sp>
      <p:grpSp>
        <p:nvGrpSpPr>
          <p:cNvPr id="32" name="Gruppieren 53">
            <a:extLst>
              <a:ext uri="{FF2B5EF4-FFF2-40B4-BE49-F238E27FC236}">
                <a16:creationId xmlns:a16="http://schemas.microsoft.com/office/drawing/2014/main" id="{01F140B1-E351-504B-8EB0-891280B55B2D}"/>
              </a:ext>
            </a:extLst>
          </p:cNvPr>
          <p:cNvGrpSpPr>
            <a:grpSpLocks noGrp="1" noUngrp="1" noRot="1" noMove="1" noResize="1"/>
          </p:cNvGrpSpPr>
          <p:nvPr/>
        </p:nvGrpSpPr>
        <p:grpSpPr>
          <a:xfrm>
            <a:off x="860791" y="8763748"/>
            <a:ext cx="2251289" cy="0"/>
            <a:chOff x="860791" y="3019961"/>
            <a:chExt cx="2251289" cy="0"/>
          </a:xfrm>
        </p:grpSpPr>
        <p:cxnSp>
          <p:nvCxnSpPr>
            <p:cNvPr id="34" name="Gerader Verbinder 36">
              <a:extLst>
                <a:ext uri="{FF2B5EF4-FFF2-40B4-BE49-F238E27FC236}">
                  <a16:creationId xmlns:a16="http://schemas.microsoft.com/office/drawing/2014/main" id="{CAF9CDA6-7B28-A12A-0D66-EF384897BD2D}"/>
                </a:ext>
              </a:extLst>
            </p:cNvPr>
            <p:cNvCxnSpPr>
              <a:cxnSpLocks noGrp="1" noRot="1" noMove="1" noResize="1" noEditPoints="1" noAdjustHandles="1" noChangeArrowheads="1" noChangeShapeType="1"/>
            </p:cNvCxnSpPr>
            <p:nvPr/>
          </p:nvCxnSpPr>
          <p:spPr>
            <a:xfrm>
              <a:off x="860791" y="3019961"/>
              <a:ext cx="2100569" cy="0"/>
            </a:xfrm>
            <a:prstGeom prst="line">
              <a:avLst/>
            </a:prstGeom>
            <a:ln w="762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Gerader Verbinder 35">
              <a:extLst>
                <a:ext uri="{FF2B5EF4-FFF2-40B4-BE49-F238E27FC236}">
                  <a16:creationId xmlns:a16="http://schemas.microsoft.com/office/drawing/2014/main" id="{829D8F02-2C43-BAF9-D713-69F1998AA855}"/>
                </a:ext>
              </a:extLst>
            </p:cNvPr>
            <p:cNvCxnSpPr>
              <a:cxnSpLocks noGrp="1" noRot="1" noMove="1" noResize="1" noEditPoints="1" noAdjustHandles="1" noChangeArrowheads="1" noChangeShapeType="1"/>
            </p:cNvCxnSpPr>
            <p:nvPr/>
          </p:nvCxnSpPr>
          <p:spPr>
            <a:xfrm>
              <a:off x="1066785" y="3019961"/>
              <a:ext cx="2045295" cy="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6" name="object 15">
            <a:extLst>
              <a:ext uri="{FF2B5EF4-FFF2-40B4-BE49-F238E27FC236}">
                <a16:creationId xmlns:a16="http://schemas.microsoft.com/office/drawing/2014/main" id="{3D8BDB33-9892-40F6-0BC2-32D6D1650F88}"/>
              </a:ext>
            </a:extLst>
          </p:cNvPr>
          <p:cNvSpPr txBox="1">
            <a:spLocks noGrp="1" noRot="1" noMove="1" noResize="1" noEditPoints="1" noAdjustHandles="1" noChangeArrowheads="1" noChangeShapeType="1"/>
          </p:cNvSpPr>
          <p:nvPr/>
        </p:nvSpPr>
        <p:spPr>
          <a:xfrm>
            <a:off x="1668723" y="8809796"/>
            <a:ext cx="632015" cy="320601"/>
          </a:xfrm>
          <a:prstGeom prst="rect">
            <a:avLst/>
          </a:prstGeom>
        </p:spPr>
        <p:txBody>
          <a:bodyPr vert="horz" wrap="square" lIns="0" tIns="12700" rIns="0" bIns="0" rtlCol="0">
            <a:spAutoFit/>
          </a:bodyPr>
          <a:lstStyle/>
          <a:p>
            <a:pPr marL="0" lvl="1"/>
            <a:r>
              <a:rPr lang="de-CH" sz="2000" b="1" dirty="0">
                <a:solidFill>
                  <a:schemeClr val="bg1"/>
                </a:solidFill>
              </a:rPr>
              <a:t>2 km</a:t>
            </a:r>
          </a:p>
        </p:txBody>
      </p:sp>
      <p:sp>
        <p:nvSpPr>
          <p:cNvPr id="38" name="ZoneTexte 37">
            <a:extLst>
              <a:ext uri="{FF2B5EF4-FFF2-40B4-BE49-F238E27FC236}">
                <a16:creationId xmlns:a16="http://schemas.microsoft.com/office/drawing/2014/main" id="{F3C24639-A139-DB9F-57C4-F848C2F21023}"/>
              </a:ext>
            </a:extLst>
          </p:cNvPr>
          <p:cNvSpPr txBox="1">
            <a:spLocks noGrp="1" noRot="1" noMove="1" noResize="1" noEditPoints="1" noAdjustHandles="1" noChangeArrowheads="1" noChangeShapeType="1"/>
          </p:cNvSpPr>
          <p:nvPr/>
        </p:nvSpPr>
        <p:spPr>
          <a:xfrm>
            <a:off x="10326145" y="7768366"/>
            <a:ext cx="4864739" cy="892552"/>
          </a:xfrm>
          <a:prstGeom prst="rect">
            <a:avLst/>
          </a:prstGeom>
          <a:noFill/>
        </p:spPr>
        <p:txBody>
          <a:bodyPr wrap="square">
            <a:spAutoFit/>
          </a:bodyPr>
          <a:lstStyle/>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bis sich die Schutzhunde beruhigen!</a:t>
            </a:r>
          </a:p>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until</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the</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guardian</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dogs</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calm</a:t>
            </a:r>
            <a:r>
              <a:rPr lang="de-DE" sz="1400" b="1" dirty="0">
                <a:solidFill>
                  <a:srgbClr val="FFFFFF"/>
                </a:solidFill>
                <a:latin typeface="Source Sans Pro" panose="020B0503030403020204" pitchFamily="34" charset="0"/>
                <a:ea typeface="Source Sans Pro" panose="020B0503030403020204" pitchFamily="34" charset="0"/>
              </a:rPr>
              <a:t> down!</a:t>
            </a:r>
          </a:p>
          <a:p>
            <a:pPr>
              <a:spcAft>
                <a:spcPts val="600"/>
              </a:spcAft>
            </a:pPr>
            <a:r>
              <a:rPr lang="fr-FR" sz="1400" b="1" dirty="0">
                <a:solidFill>
                  <a:srgbClr val="FFFFFF"/>
                </a:solidFill>
                <a:latin typeface="Source Sans Pro" panose="020B0503030403020204" pitchFamily="34" charset="0"/>
                <a:ea typeface="Source Sans Pro" panose="020B0503030403020204" pitchFamily="34" charset="0"/>
              </a:rPr>
              <a:t>… jusqu’à ce que les chiens de protection se calment !</a:t>
            </a:r>
            <a:endParaRPr lang="fr-CH" sz="1400" b="1" dirty="0">
              <a:solidFill>
                <a:srgbClr val="FFFFFF"/>
              </a:solidFill>
              <a:latin typeface="Source Sans Pro" panose="020B0503030403020204" pitchFamily="34" charset="0"/>
              <a:ea typeface="Source Sans Pro" panose="020B0503030403020204" pitchFamily="34" charset="0"/>
            </a:endParaRPr>
          </a:p>
        </p:txBody>
      </p:sp>
      <p:pic>
        <p:nvPicPr>
          <p:cNvPr id="2" name="Grafik 39">
            <a:extLst>
              <a:ext uri="{FF2B5EF4-FFF2-40B4-BE49-F238E27FC236}">
                <a16:creationId xmlns:a16="http://schemas.microsoft.com/office/drawing/2014/main" id="{57E4466B-F6E5-2AA1-9BB5-DB889DA6F1B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1387597" y="6492107"/>
            <a:ext cx="867484" cy="1114718"/>
          </a:xfrm>
          <a:prstGeom prst="rect">
            <a:avLst/>
          </a:prstGeom>
        </p:spPr>
      </p:pic>
    </p:spTree>
    <p:extLst>
      <p:ext uri="{BB962C8B-B14F-4D97-AF65-F5344CB8AC3E}">
        <p14:creationId xmlns:p14="http://schemas.microsoft.com/office/powerpoint/2010/main" val="32717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8AA5-E7DC-910A-6A6D-A6507D792F3A}"/>
            </a:ext>
          </a:extLst>
        </p:cNvPr>
        <p:cNvGrpSpPr/>
        <p:nvPr/>
      </p:nvGrpSpPr>
      <p:grpSpPr>
        <a:xfrm>
          <a:off x="0" y="0"/>
          <a:ext cx="0" cy="0"/>
          <a:chOff x="0" y="0"/>
          <a:chExt cx="0" cy="0"/>
        </a:xfrm>
      </p:grpSpPr>
      <p:sp>
        <p:nvSpPr>
          <p:cNvPr id="39" name="Bildplatzhalter 38">
            <a:extLst>
              <a:ext uri="{FF2B5EF4-FFF2-40B4-BE49-F238E27FC236}">
                <a16:creationId xmlns:a16="http://schemas.microsoft.com/office/drawing/2014/main" id="{F099AFFC-8A56-F823-1489-4859E5C7CE93}"/>
              </a:ext>
            </a:extLst>
          </p:cNvPr>
          <p:cNvSpPr>
            <a:spLocks noGrp="1" noRot="1" noMove="1" noResize="1" noEditPoints="1" noAdjustHandles="1" noChangeArrowheads="1" noChangeShapeType="1"/>
          </p:cNvSpPr>
          <p:nvPr>
            <p:ph type="pic" sz="quarter" idx="10"/>
          </p:nvPr>
        </p:nvSpPr>
        <p:spPr>
          <a:xfrm>
            <a:off x="0" y="0"/>
            <a:ext cx="8896350" cy="8662988"/>
          </a:xfrm>
        </p:spPr>
        <p:txBody>
          <a:bodyPr/>
          <a:lstStyle/>
          <a:p>
            <a:endParaRPr lang="de-CH" dirty="0"/>
          </a:p>
        </p:txBody>
      </p:sp>
      <p:sp>
        <p:nvSpPr>
          <p:cNvPr id="4" name="Rechteck 3">
            <a:extLst>
              <a:ext uri="{FF2B5EF4-FFF2-40B4-BE49-F238E27FC236}">
                <a16:creationId xmlns:a16="http://schemas.microsoft.com/office/drawing/2014/main" id="{976AF0C8-CC18-46B0-E9AB-E2B651755D6A}"/>
              </a:ext>
            </a:extLst>
          </p:cNvPr>
          <p:cNvSpPr>
            <a:spLocks noGrp="1" noRot="1" noMove="1" noResize="1" noEditPoints="1" noAdjustHandles="1" noChangeArrowheads="1" noChangeShapeType="1"/>
          </p:cNvSpPr>
          <p:nvPr/>
        </p:nvSpPr>
        <p:spPr>
          <a:xfrm>
            <a:off x="8896350" y="0"/>
            <a:ext cx="6223000" cy="1069181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object 5">
            <a:extLst>
              <a:ext uri="{FF2B5EF4-FFF2-40B4-BE49-F238E27FC236}">
                <a16:creationId xmlns:a16="http://schemas.microsoft.com/office/drawing/2014/main" id="{404A7E3F-3905-1496-D591-442CB8583AE8}"/>
              </a:ext>
            </a:extLst>
          </p:cNvPr>
          <p:cNvSpPr>
            <a:spLocks noGrp="1" noRot="1" noMove="1" noResize="1" noEditPoints="1" noAdjustHandles="1" noChangeArrowheads="1" noChangeShapeType="1"/>
          </p:cNvSpPr>
          <p:nvPr/>
        </p:nvSpPr>
        <p:spPr>
          <a:xfrm>
            <a:off x="1" y="8891588"/>
            <a:ext cx="8896350" cy="1800225"/>
          </a:xfrm>
          <a:custGeom>
            <a:avLst/>
            <a:gdLst/>
            <a:ahLst/>
            <a:cxnLst/>
            <a:rect l="l" t="t" r="r" b="b"/>
            <a:pathLst>
              <a:path w="8748395" h="1800225">
                <a:moveTo>
                  <a:pt x="0" y="1799996"/>
                </a:moveTo>
                <a:lnTo>
                  <a:pt x="8748001" y="1799996"/>
                </a:lnTo>
                <a:lnTo>
                  <a:pt x="8748001" y="0"/>
                </a:lnTo>
                <a:lnTo>
                  <a:pt x="0" y="0"/>
                </a:lnTo>
                <a:lnTo>
                  <a:pt x="0" y="1799996"/>
                </a:lnTo>
                <a:close/>
              </a:path>
            </a:pathLst>
          </a:custGeom>
          <a:solidFill>
            <a:srgbClr val="D1D3D4"/>
          </a:solidFill>
        </p:spPr>
        <p:txBody>
          <a:bodyPr wrap="square" lIns="0" tIns="0" rIns="0" bIns="0" rtlCol="0"/>
          <a:lstStyle/>
          <a:p>
            <a:endParaRPr dirty="0"/>
          </a:p>
        </p:txBody>
      </p:sp>
      <p:sp>
        <p:nvSpPr>
          <p:cNvPr id="6" name="Rechteck 5">
            <a:extLst>
              <a:ext uri="{FF2B5EF4-FFF2-40B4-BE49-F238E27FC236}">
                <a16:creationId xmlns:a16="http://schemas.microsoft.com/office/drawing/2014/main" id="{693A0A7A-7479-8C01-5332-0CD677775310}"/>
              </a:ext>
            </a:extLst>
          </p:cNvPr>
          <p:cNvSpPr>
            <a:spLocks noGrp="1" noRot="1" noMove="1" noResize="1" noEditPoints="1" noAdjustHandles="1" noChangeArrowheads="1" noChangeShapeType="1"/>
          </p:cNvSpPr>
          <p:nvPr/>
        </p:nvSpPr>
        <p:spPr>
          <a:xfrm>
            <a:off x="-1" y="8662988"/>
            <a:ext cx="8896349" cy="45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 name="Grafik 7">
            <a:extLst>
              <a:ext uri="{FF2B5EF4-FFF2-40B4-BE49-F238E27FC236}">
                <a16:creationId xmlns:a16="http://schemas.microsoft.com/office/drawing/2014/main" id="{99D7B7D4-6DBA-C808-0799-36A3CD6B210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184229" y="9120188"/>
            <a:ext cx="1066801" cy="1066801"/>
          </a:xfrm>
          <a:prstGeom prst="rect">
            <a:avLst/>
          </a:prstGeom>
        </p:spPr>
      </p:pic>
      <p:pic>
        <p:nvPicPr>
          <p:cNvPr id="9" name="Grafik 8">
            <a:extLst>
              <a:ext uri="{FF2B5EF4-FFF2-40B4-BE49-F238E27FC236}">
                <a16:creationId xmlns:a16="http://schemas.microsoft.com/office/drawing/2014/main" id="{9F4C9320-CF3A-980F-5205-62DD6AA7062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p:blipFill>
        <p:spPr>
          <a:xfrm>
            <a:off x="10587953" y="9119213"/>
            <a:ext cx="1066801" cy="1066801"/>
          </a:xfrm>
          <a:prstGeom prst="rect">
            <a:avLst/>
          </a:prstGeom>
        </p:spPr>
      </p:pic>
      <p:pic>
        <p:nvPicPr>
          <p:cNvPr id="10" name="Grafik 9">
            <a:extLst>
              <a:ext uri="{FF2B5EF4-FFF2-40B4-BE49-F238E27FC236}">
                <a16:creationId xmlns:a16="http://schemas.microsoft.com/office/drawing/2014/main" id="{C23F0992-B726-FFA3-E02F-FFC417328AE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p:blipFill>
        <p:spPr>
          <a:xfrm>
            <a:off x="11991677" y="9120819"/>
            <a:ext cx="1066801" cy="1063587"/>
          </a:xfrm>
          <a:prstGeom prst="rect">
            <a:avLst/>
          </a:prstGeom>
        </p:spPr>
      </p:pic>
      <p:pic>
        <p:nvPicPr>
          <p:cNvPr id="11" name="Grafik 10">
            <a:extLst>
              <a:ext uri="{FF2B5EF4-FFF2-40B4-BE49-F238E27FC236}">
                <a16:creationId xmlns:a16="http://schemas.microsoft.com/office/drawing/2014/main" id="{C230A0F0-E5B9-1634-BBCD-5BDB53805821}"/>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13412368" y="9143154"/>
            <a:ext cx="1066801" cy="1063578"/>
          </a:xfrm>
          <a:prstGeom prst="rect">
            <a:avLst/>
          </a:prstGeom>
        </p:spPr>
      </p:pic>
      <p:sp>
        <p:nvSpPr>
          <p:cNvPr id="12" name="object 3">
            <a:extLst>
              <a:ext uri="{FF2B5EF4-FFF2-40B4-BE49-F238E27FC236}">
                <a16:creationId xmlns:a16="http://schemas.microsoft.com/office/drawing/2014/main" id="{F0AEE630-F6C5-3D2E-92D6-B1538D355B2D}"/>
              </a:ext>
            </a:extLst>
          </p:cNvPr>
          <p:cNvSpPr txBox="1">
            <a:spLocks noGrp="1" noRot="1" noMove="1" noResize="1" noEditPoints="1" noAdjustHandles="1" noChangeArrowheads="1" noChangeShapeType="1"/>
          </p:cNvSpPr>
          <p:nvPr/>
        </p:nvSpPr>
        <p:spPr>
          <a:xfrm>
            <a:off x="9277350" y="317084"/>
            <a:ext cx="5383195" cy="4301177"/>
          </a:xfrm>
          <a:prstGeom prst="rect">
            <a:avLst/>
          </a:prstGeom>
        </p:spPr>
        <p:txBody>
          <a:bodyPr vert="horz" wrap="square" lIns="0" tIns="7620" rIns="0" bIns="0" rtlCol="0" anchor="t">
            <a:spAutoFit/>
          </a:bodyPr>
          <a:lstStyle/>
          <a:p>
            <a:pPr>
              <a:spcAft>
                <a:spcPts val="600"/>
              </a:spcAft>
            </a:pPr>
            <a:r>
              <a:rPr lang="en-US" sz="2400" b="1" dirty="0" err="1">
                <a:solidFill>
                  <a:srgbClr val="FFFFFF"/>
                </a:solidFill>
                <a:latin typeface="Source Sans Pro" panose="020B0503030403020204" pitchFamily="34" charset="0"/>
                <a:ea typeface="Source Sans Pro" panose="020B0503030403020204" pitchFamily="34" charset="0"/>
                <a:cs typeface="Helvetica 55 Roman"/>
              </a:rPr>
              <a:t>Arbeitende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 </a:t>
            </a:r>
            <a:r>
              <a:rPr lang="en-US" sz="2400" b="1" dirty="0" err="1">
                <a:solidFill>
                  <a:srgbClr val="FFFFFF"/>
                </a:solidFill>
                <a:latin typeface="Source Sans Pro" panose="020B0503030403020204" pitchFamily="34" charset="0"/>
                <a:ea typeface="Source Sans Pro" panose="020B0503030403020204" pitchFamily="34" charset="0"/>
                <a:cs typeface="Helvetica 55 Roman"/>
              </a:rPr>
              <a:t>Herdenschutzhunde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Die Herdenschutzhunde verteidigen ihre Schafe gegen Wölfe, Luchse, Füchse und wildernde Hunde. Für Menschen sind sie keine Gefahr. </a:t>
            </a:r>
            <a:br>
              <a:rPr lang="de-CH" sz="1400" dirty="0">
                <a:solidFill>
                  <a:srgbClr val="FFFFFF"/>
                </a:solidFill>
                <a:latin typeface="Source Sans Pro" panose="020B0503030403020204" pitchFamily="34" charset="0"/>
                <a:ea typeface="Source Sans Pro" panose="020B0503030403020204" pitchFamily="34" charset="0"/>
                <a:cs typeface="Helvetica 55 Roman"/>
              </a:rPr>
            </a:br>
            <a:r>
              <a:rPr lang="de-CH" sz="1400" dirty="0">
                <a:solidFill>
                  <a:srgbClr val="FFFFFF"/>
                </a:solidFill>
                <a:latin typeface="Source Sans Pro" panose="020B0503030403020204" pitchFamily="34" charset="0"/>
                <a:ea typeface="Source Sans Pro" panose="020B0503030403020204" pitchFamily="34" charset="0"/>
                <a:cs typeface="Helvetica 55 Roman"/>
              </a:rPr>
              <a:t>Ihr Auftreten kann jedoch einschüchtern. Vermeiden Sie die Hunde und ihre Schafe zu stören und halten Sie sich an die auf den Piktogrammen aufgeführten Verhaltensregeln. </a:t>
            </a:r>
          </a:p>
          <a:p>
            <a:pPr rtl="0">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Auf der violett markierten </a:t>
            </a:r>
            <a:r>
              <a:rPr lang="de-CH" sz="1400" dirty="0" err="1">
                <a:solidFill>
                  <a:srgbClr val="FFFFFF"/>
                </a:solidFill>
                <a:latin typeface="Source Sans Pro" panose="020B0503030403020204" pitchFamily="34" charset="0"/>
                <a:ea typeface="Source Sans Pro" panose="020B0503030403020204" pitchFamily="34" charset="0"/>
                <a:cs typeface="Helvetica 55 Roman"/>
              </a:rPr>
              <a:t>Alpweide</a:t>
            </a:r>
            <a:r>
              <a:rPr lang="de-CH" sz="1400" dirty="0">
                <a:solidFill>
                  <a:srgbClr val="FFFFFF"/>
                </a:solidFill>
                <a:latin typeface="Source Sans Pro" panose="020B0503030403020204" pitchFamily="34" charset="0"/>
                <a:ea typeface="Source Sans Pro" panose="020B0503030403020204" pitchFamily="34" charset="0"/>
                <a:cs typeface="Helvetica 55 Roman"/>
              </a:rPr>
              <a:t> ist damit zu rechnen, auf Herdenschutzhunde zu treffen.</a:t>
            </a: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a:p>
            <a:pPr rtl="0">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a:p>
            <a:pPr rtl="0">
              <a:spcAft>
                <a:spcPts val="600"/>
              </a:spcAft>
            </a:pPr>
            <a:r>
              <a:rPr sz="2400" b="1" dirty="0">
                <a:solidFill>
                  <a:srgbClr val="FFFFFF"/>
                </a:solidFill>
                <a:latin typeface="Source Sans Pro" panose="020B0503030403020204" pitchFamily="34" charset="0"/>
                <a:ea typeface="Source Sans Pro" panose="020B0503030403020204" pitchFamily="34" charset="0"/>
                <a:cs typeface="Helvetica 55 Roman"/>
              </a:rPr>
              <a:t>Livestock guardian dogs at work!</a:t>
            </a:r>
            <a:endParaRPr lang="de-CH" sz="2400" b="1" dirty="0">
              <a:latin typeface="Source Sans Pro" panose="020B0503030403020204" pitchFamily="34" charset="0"/>
              <a:ea typeface="Source Sans Pro" panose="020B0503030403020204" pitchFamily="34" charset="0"/>
              <a:cs typeface="Helvetica 55 Roman"/>
            </a:endParaRPr>
          </a:p>
          <a:p>
            <a:pPr rtl="0">
              <a:spcAft>
                <a:spcPts val="600"/>
              </a:spcAft>
            </a:pPr>
            <a:r>
              <a:rPr sz="1400" dirty="0">
                <a:solidFill>
                  <a:srgbClr val="FFFFFF"/>
                </a:solidFill>
                <a:latin typeface="Source Sans Pro" panose="020B0503030403020204" pitchFamily="34" charset="0"/>
                <a:ea typeface="Source Sans Pro" panose="020B0503030403020204" pitchFamily="34" charset="0"/>
                <a:cs typeface="Trebuchet MS"/>
              </a:rPr>
              <a:t>Livestock guardian dogs are protecting their sheep against wolves, lynxes, foxes and poaching dogs. They are not dangerous for human beings, but their appearance can be intimidating. Avoid disturbing the dogs and their sheep and follow the rules of conduct on the pictograms.</a:t>
            </a:r>
            <a:endParaRPr lang="de-CH" sz="1400" dirty="0">
              <a:latin typeface="Source Sans Pro" panose="020B0503030403020204" pitchFamily="34" charset="0"/>
              <a:ea typeface="Source Sans Pro" panose="020B0503030403020204" pitchFamily="34" charset="0"/>
              <a:cs typeface="Trebuchet MS"/>
            </a:endParaRPr>
          </a:p>
          <a:p>
            <a:pPr rtl="0">
              <a:spcAft>
                <a:spcPts val="600"/>
              </a:spcAft>
            </a:pPr>
            <a:r>
              <a:rPr sz="1400" dirty="0">
                <a:solidFill>
                  <a:srgbClr val="FFFFFF"/>
                </a:solidFill>
                <a:latin typeface="Source Sans Pro" panose="020B0503030403020204" pitchFamily="34" charset="0"/>
                <a:ea typeface="Source Sans Pro" panose="020B0503030403020204" pitchFamily="34" charset="0"/>
                <a:cs typeface="Trebuchet MS"/>
              </a:rPr>
              <a:t>On the violet marked pasture it is likely to meet livestock guardian dogs.</a:t>
            </a:r>
            <a:endParaRPr lang="de-CH" sz="1400" dirty="0">
              <a:latin typeface="Source Sans Pro" panose="020B0503030403020204" pitchFamily="34" charset="0"/>
              <a:ea typeface="Source Sans Pro" panose="020B0503030403020204" pitchFamily="34" charset="0"/>
              <a:cs typeface="Trebuchet MS"/>
            </a:endParaRPr>
          </a:p>
          <a:p>
            <a:pPr rtl="0">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p:txBody>
      </p:sp>
      <p:sp>
        <p:nvSpPr>
          <p:cNvPr id="13" name="Rechteck: abgerundete Ecken 12">
            <a:extLst>
              <a:ext uri="{FF2B5EF4-FFF2-40B4-BE49-F238E27FC236}">
                <a16:creationId xmlns:a16="http://schemas.microsoft.com/office/drawing/2014/main" id="{6E01F6F5-AA8D-7D64-74EA-43D5FB9C1577}"/>
              </a:ext>
            </a:extLst>
          </p:cNvPr>
          <p:cNvSpPr>
            <a:spLocks noGrp="1" noRot="1" noMove="1" noResize="1" noEditPoints="1" noAdjustHandles="1" noChangeArrowheads="1" noChangeShapeType="1"/>
          </p:cNvSpPr>
          <p:nvPr/>
        </p:nvSpPr>
        <p:spPr>
          <a:xfrm>
            <a:off x="9277350" y="5220853"/>
            <a:ext cx="2514600" cy="60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object 24">
            <a:extLst>
              <a:ext uri="{FF2B5EF4-FFF2-40B4-BE49-F238E27FC236}">
                <a16:creationId xmlns:a16="http://schemas.microsoft.com/office/drawing/2014/main" id="{B3F2E360-A063-921F-79D2-E047332962A8}"/>
              </a:ext>
            </a:extLst>
          </p:cNvPr>
          <p:cNvSpPr txBox="1">
            <a:spLocks noGrp="1" noRot="1" noMove="1" noResize="1" noEditPoints="1" noAdjustHandles="1" noChangeArrowheads="1" noChangeShapeType="1"/>
          </p:cNvSpPr>
          <p:nvPr/>
        </p:nvSpPr>
        <p:spPr>
          <a:xfrm>
            <a:off x="9373646" y="5316570"/>
            <a:ext cx="2438400" cy="443711"/>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31F20"/>
                </a:solidFill>
                <a:latin typeface="Source Sans Pro" panose="020B0503030403020204" pitchFamily="34" charset="0"/>
                <a:ea typeface="Source Sans Pro" panose="020B0503030403020204" pitchFamily="34" charset="0"/>
                <a:cs typeface="Helvetica 55 Roman"/>
              </a:rPr>
              <a:t>Kontakt / contact </a:t>
            </a:r>
            <a:r>
              <a:rPr sz="1400" b="1" dirty="0">
                <a:solidFill>
                  <a:srgbClr val="231F20"/>
                </a:solidFill>
                <a:latin typeface="Aptos" panose="020B0004020202020204" pitchFamily="34" charset="0"/>
                <a:cs typeface="Helvetica 55 Roman"/>
              </a:rPr>
              <a:t>:</a:t>
            </a:r>
            <a:endParaRPr sz="1400" dirty="0">
              <a:latin typeface="Aptos" panose="020B0004020202020204" pitchFamily="34" charset="0"/>
              <a:cs typeface="Helvetica 55 Roman"/>
            </a:endParaRPr>
          </a:p>
          <a:p>
            <a:pPr marL="12700">
              <a:lnSpc>
                <a:spcPct val="100000"/>
              </a:lnSpc>
            </a:pPr>
            <a:r>
              <a:rPr sz="1400" dirty="0">
                <a:solidFill>
                  <a:srgbClr val="231F20"/>
                </a:solidFill>
                <a:latin typeface="Source Sans Pro" panose="020B0503030403020204" pitchFamily="34" charset="0"/>
                <a:ea typeface="Source Sans Pro" panose="020B0503030403020204" pitchFamily="34" charset="0"/>
                <a:cs typeface="Trebuchet MS"/>
              </a:rPr>
              <a:t>Armin Kälin, 079 757 31 53</a:t>
            </a:r>
            <a:endParaRPr sz="1400" dirty="0">
              <a:latin typeface="Source Sans Pro" panose="020B0503030403020204" pitchFamily="34" charset="0"/>
              <a:ea typeface="Source Sans Pro" panose="020B0503030403020204" pitchFamily="34" charset="0"/>
              <a:cs typeface="Trebuchet MS"/>
            </a:endParaRPr>
          </a:p>
        </p:txBody>
      </p:sp>
      <p:sp>
        <p:nvSpPr>
          <p:cNvPr id="15" name="Textfeld 14">
            <a:extLst>
              <a:ext uri="{FF2B5EF4-FFF2-40B4-BE49-F238E27FC236}">
                <a16:creationId xmlns:a16="http://schemas.microsoft.com/office/drawing/2014/main" id="{60635C6B-CA56-327F-D23F-8A7A260D9725}"/>
              </a:ext>
            </a:extLst>
          </p:cNvPr>
          <p:cNvSpPr txBox="1">
            <a:spLocks noGrp="1" noRot="1" noMove="1" noResize="1" noEditPoints="1" noAdjustHandles="1" noChangeArrowheads="1" noChangeShapeType="1"/>
          </p:cNvSpPr>
          <p:nvPr/>
        </p:nvSpPr>
        <p:spPr>
          <a:xfrm>
            <a:off x="6293826" y="8678986"/>
            <a:ext cx="2528626" cy="415498"/>
          </a:xfrm>
          <a:prstGeom prst="rect">
            <a:avLst/>
          </a:prstGeom>
          <a:noFill/>
        </p:spPr>
        <p:txBody>
          <a:bodyPr wrap="square" rtlCol="0">
            <a:spAutoFit/>
          </a:bodyPr>
          <a:lstStyle/>
          <a:p>
            <a:r>
              <a:rPr lang="de-CH" sz="1050" dirty="0">
                <a:solidFill>
                  <a:srgbClr val="231F20"/>
                </a:solidFill>
                <a:latin typeface="Aptos" panose="020B0004020202020204" pitchFamily="34" charset="0"/>
                <a:cs typeface="Trebuchet MS"/>
              </a:rPr>
              <a:t>Quelle: Bundesamt für Landestopografie </a:t>
            </a:r>
          </a:p>
          <a:p>
            <a:r>
              <a:rPr lang="de-CH" sz="1050" dirty="0">
                <a:solidFill>
                  <a:srgbClr val="231F20"/>
                </a:solidFill>
                <a:latin typeface="Aptos" panose="020B0004020202020204" pitchFamily="34" charset="0"/>
                <a:cs typeface="Trebuchet MS"/>
              </a:rPr>
              <a:t>Source: Federal Office </a:t>
            </a:r>
            <a:r>
              <a:rPr lang="de-CH" sz="1050" dirty="0" err="1">
                <a:solidFill>
                  <a:srgbClr val="231F20"/>
                </a:solidFill>
                <a:latin typeface="Aptos" panose="020B0004020202020204" pitchFamily="34" charset="0"/>
                <a:cs typeface="Trebuchet MS"/>
              </a:rPr>
              <a:t>of</a:t>
            </a:r>
            <a:r>
              <a:rPr lang="de-CH" sz="1050" dirty="0">
                <a:solidFill>
                  <a:srgbClr val="231F20"/>
                </a:solidFill>
                <a:latin typeface="Aptos" panose="020B0004020202020204" pitchFamily="34" charset="0"/>
                <a:cs typeface="Trebuchet MS"/>
              </a:rPr>
              <a:t> </a:t>
            </a:r>
            <a:r>
              <a:rPr lang="de-CH" sz="1050" dirty="0" err="1">
                <a:solidFill>
                  <a:srgbClr val="231F20"/>
                </a:solidFill>
                <a:latin typeface="Aptos" panose="020B0004020202020204" pitchFamily="34" charset="0"/>
                <a:cs typeface="Trebuchet MS"/>
              </a:rPr>
              <a:t>Topography</a:t>
            </a:r>
            <a:endParaRPr lang="de-CH" sz="1050" dirty="0">
              <a:latin typeface="Aptos" panose="020B0004020202020204" pitchFamily="34" charset="0"/>
              <a:cs typeface="Trebuchet MS"/>
            </a:endParaRPr>
          </a:p>
        </p:txBody>
      </p:sp>
      <p:sp>
        <p:nvSpPr>
          <p:cNvPr id="17" name="object 14">
            <a:extLst>
              <a:ext uri="{FF2B5EF4-FFF2-40B4-BE49-F238E27FC236}">
                <a16:creationId xmlns:a16="http://schemas.microsoft.com/office/drawing/2014/main" id="{36849DCA-3D4B-09DF-BCAE-6D8326924EF0}"/>
              </a:ext>
            </a:extLst>
          </p:cNvPr>
          <p:cNvSpPr txBox="1">
            <a:spLocks noGrp="1" noRot="1" noMove="1" noResize="1" noEditPoints="1" noAdjustHandles="1" noChangeArrowheads="1" noChangeShapeType="1"/>
          </p:cNvSpPr>
          <p:nvPr/>
        </p:nvSpPr>
        <p:spPr>
          <a:xfrm>
            <a:off x="1044655" y="9293132"/>
            <a:ext cx="1143000" cy="378693"/>
          </a:xfrm>
          <a:prstGeom prst="rect">
            <a:avLst/>
          </a:prstGeom>
        </p:spPr>
        <p:txBody>
          <a:bodyPr vert="horz" wrap="square" lIns="0" tIns="12700" rIns="0" bIns="0" rtlCol="0">
            <a:spAutoFit/>
          </a:bodyPr>
          <a:lstStyle/>
          <a:p>
            <a:pPr marL="12700" marR="5080" algn="just">
              <a:lnSpc>
                <a:spcPct val="106100"/>
              </a:lnSpc>
              <a:spcBef>
                <a:spcPts val="100"/>
              </a:spcBef>
            </a:pPr>
            <a:r>
              <a:rPr sz="1100" dirty="0">
                <a:solidFill>
                  <a:srgbClr val="231F20"/>
                </a:solidFill>
                <a:latin typeface="Aptos" panose="020B0004020202020204" pitchFamily="34" charset="0"/>
                <a:cs typeface="Trebuchet MS"/>
              </a:rPr>
              <a:t>Ihr </a:t>
            </a:r>
            <a:r>
              <a:rPr sz="1100" dirty="0" err="1">
                <a:solidFill>
                  <a:srgbClr val="231F20"/>
                </a:solidFill>
                <a:latin typeface="Aptos" panose="020B0004020202020204" pitchFamily="34" charset="0"/>
                <a:cs typeface="Trebuchet MS"/>
              </a:rPr>
              <a:t>Standort</a:t>
            </a:r>
            <a:r>
              <a:rPr sz="1100" dirty="0">
                <a:solidFill>
                  <a:srgbClr val="231F20"/>
                </a:solidFill>
                <a:latin typeface="Aptos" panose="020B0004020202020204" pitchFamily="34" charset="0"/>
                <a:cs typeface="Trebuchet MS"/>
              </a:rPr>
              <a:t> </a:t>
            </a:r>
            <a:endParaRPr lang="de-CH" sz="1100" dirty="0">
              <a:solidFill>
                <a:srgbClr val="231F20"/>
              </a:solidFill>
              <a:latin typeface="Aptos" panose="020B0004020202020204" pitchFamily="34" charset="0"/>
              <a:cs typeface="Trebuchet MS"/>
            </a:endParaRPr>
          </a:p>
          <a:p>
            <a:pPr marL="12700" marR="5080" algn="just">
              <a:lnSpc>
                <a:spcPct val="106100"/>
              </a:lnSpc>
              <a:spcBef>
                <a:spcPts val="100"/>
              </a:spcBef>
            </a:pPr>
            <a:r>
              <a:rPr sz="1100" dirty="0">
                <a:solidFill>
                  <a:srgbClr val="231F20"/>
                </a:solidFill>
                <a:latin typeface="Aptos" panose="020B0004020202020204" pitchFamily="34" charset="0"/>
                <a:cs typeface="Trebuchet MS"/>
              </a:rPr>
              <a:t>You are here </a:t>
            </a:r>
            <a:endParaRPr lang="de-CH" sz="1100" dirty="0">
              <a:solidFill>
                <a:srgbClr val="231F20"/>
              </a:solidFill>
              <a:latin typeface="Aptos" panose="020B0004020202020204" pitchFamily="34" charset="0"/>
              <a:cs typeface="Trebuchet MS"/>
            </a:endParaRPr>
          </a:p>
        </p:txBody>
      </p:sp>
      <p:sp>
        <p:nvSpPr>
          <p:cNvPr id="18" name="object 13">
            <a:extLst>
              <a:ext uri="{FF2B5EF4-FFF2-40B4-BE49-F238E27FC236}">
                <a16:creationId xmlns:a16="http://schemas.microsoft.com/office/drawing/2014/main" id="{F4596DBE-6206-D3AC-170A-26BA02ABE194}"/>
              </a:ext>
            </a:extLst>
          </p:cNvPr>
          <p:cNvSpPr>
            <a:spLocks noGrp="1" noRot="1" noMove="1" noResize="1" noEditPoints="1" noAdjustHandles="1" noChangeArrowheads="1" noChangeShapeType="1"/>
          </p:cNvSpPr>
          <p:nvPr/>
        </p:nvSpPr>
        <p:spPr>
          <a:xfrm>
            <a:off x="2216664" y="9338459"/>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B475AC"/>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4F59A866-C70E-C18F-EE5C-ACB00423FEAB}"/>
              </a:ext>
            </a:extLst>
          </p:cNvPr>
          <p:cNvSpPr txBox="1">
            <a:spLocks noGrp="1" noRot="1" noMove="1" noResize="1" noEditPoints="1" noAdjustHandles="1" noChangeArrowheads="1" noChangeShapeType="1"/>
          </p:cNvSpPr>
          <p:nvPr/>
        </p:nvSpPr>
        <p:spPr>
          <a:xfrm>
            <a:off x="2726584" y="9323471"/>
            <a:ext cx="2944824" cy="378693"/>
          </a:xfrm>
          <a:prstGeom prst="rect">
            <a:avLst/>
          </a:prstGeom>
        </p:spPr>
        <p:txBody>
          <a:bodyPr vert="horz" wrap="square" lIns="0" tIns="12700" rIns="0" bIns="0" rtlCol="0">
            <a:spAutoFit/>
          </a:bodyPr>
          <a:lstStyle/>
          <a:p>
            <a:pPr marL="12700" marR="612140">
              <a:lnSpc>
                <a:spcPct val="106100"/>
              </a:lnSpc>
              <a:spcBef>
                <a:spcPts val="100"/>
              </a:spcBef>
            </a:pPr>
            <a:r>
              <a:rPr lang="fr-CH" sz="1100" dirty="0" err="1">
                <a:solidFill>
                  <a:srgbClr val="231F20"/>
                </a:solidFill>
                <a:latin typeface="Aptos" panose="020B0004020202020204" pitchFamily="34" charset="0"/>
                <a:cs typeface="Trebuchet MS"/>
              </a:rPr>
              <a:t>Weide</a:t>
            </a:r>
            <a:r>
              <a:rPr lang="fr-CH" sz="1100" dirty="0">
                <a:solidFill>
                  <a:srgbClr val="231F20"/>
                </a:solidFill>
                <a:latin typeface="Aptos" panose="020B0004020202020204" pitchFamily="34" charset="0"/>
                <a:cs typeface="Trebuchet MS"/>
              </a:rPr>
              <a:t> mit </a:t>
            </a:r>
            <a:r>
              <a:rPr lang="fr-CH" sz="1100" dirty="0" err="1">
                <a:solidFill>
                  <a:srgbClr val="231F20"/>
                </a:solidFill>
                <a:latin typeface="Aptos" panose="020B0004020202020204" pitchFamily="34" charset="0"/>
                <a:cs typeface="Trebuchet MS"/>
              </a:rPr>
              <a:t>Herdenschutzhunden</a:t>
            </a:r>
            <a:endParaRPr lang="fr-CH" sz="1100" dirty="0">
              <a:solidFill>
                <a:srgbClr val="231F20"/>
              </a:solidFill>
              <a:latin typeface="Aptos" panose="020B0004020202020204" pitchFamily="34" charset="0"/>
              <a:cs typeface="Trebuchet MS"/>
            </a:endParaRPr>
          </a:p>
          <a:p>
            <a:pPr marL="12700" marR="612140">
              <a:lnSpc>
                <a:spcPct val="106100"/>
              </a:lnSpc>
              <a:spcBef>
                <a:spcPts val="100"/>
              </a:spcBef>
            </a:pPr>
            <a:r>
              <a:rPr lang="fr-CH" sz="1100" dirty="0">
                <a:solidFill>
                  <a:srgbClr val="231F20"/>
                </a:solidFill>
                <a:latin typeface="Aptos" panose="020B0004020202020204" pitchFamily="34" charset="0"/>
                <a:cs typeface="Trebuchet MS"/>
              </a:rPr>
              <a:t>Pasture </a:t>
            </a:r>
            <a:r>
              <a:rPr lang="fr-CH" sz="1100" dirty="0" err="1">
                <a:solidFill>
                  <a:srgbClr val="231F20"/>
                </a:solidFill>
                <a:latin typeface="Aptos" panose="020B0004020202020204" pitchFamily="34" charset="0"/>
                <a:cs typeface="Trebuchet MS"/>
              </a:rPr>
              <a:t>with</a:t>
            </a:r>
            <a:r>
              <a:rPr lang="fr-CH" sz="1100" dirty="0">
                <a:solidFill>
                  <a:srgbClr val="231F20"/>
                </a:solidFill>
                <a:latin typeface="Aptos" panose="020B0004020202020204" pitchFamily="34" charset="0"/>
                <a:cs typeface="Trebuchet MS"/>
              </a:rPr>
              <a:t> </a:t>
            </a:r>
            <a:r>
              <a:rPr lang="fr-CH" sz="1100" dirty="0" err="1">
                <a:solidFill>
                  <a:srgbClr val="231F20"/>
                </a:solidFill>
                <a:latin typeface="Aptos" panose="020B0004020202020204" pitchFamily="34" charset="0"/>
                <a:cs typeface="Trebuchet MS"/>
              </a:rPr>
              <a:t>livestock</a:t>
            </a:r>
            <a:r>
              <a:rPr lang="fr-CH" sz="1100" dirty="0">
                <a:solidFill>
                  <a:srgbClr val="231F20"/>
                </a:solidFill>
                <a:latin typeface="Aptos" panose="020B0004020202020204" pitchFamily="34" charset="0"/>
                <a:cs typeface="Trebuchet MS"/>
              </a:rPr>
              <a:t> </a:t>
            </a:r>
            <a:r>
              <a:rPr lang="fr-CH" sz="1100" dirty="0" err="1">
                <a:solidFill>
                  <a:srgbClr val="231F20"/>
                </a:solidFill>
                <a:latin typeface="Aptos" panose="020B0004020202020204" pitchFamily="34" charset="0"/>
                <a:cs typeface="Trebuchet MS"/>
              </a:rPr>
              <a:t>guardian</a:t>
            </a:r>
            <a:r>
              <a:rPr lang="fr-CH" sz="1100" dirty="0">
                <a:solidFill>
                  <a:srgbClr val="231F20"/>
                </a:solidFill>
                <a:latin typeface="Aptos" panose="020B0004020202020204" pitchFamily="34" charset="0"/>
                <a:cs typeface="Trebuchet MS"/>
              </a:rPr>
              <a:t> </a:t>
            </a:r>
            <a:r>
              <a:rPr lang="fr-CH" sz="1100" dirty="0" err="1">
                <a:solidFill>
                  <a:srgbClr val="231F20"/>
                </a:solidFill>
                <a:latin typeface="Aptos" panose="020B0004020202020204" pitchFamily="34" charset="0"/>
                <a:cs typeface="Trebuchet MS"/>
              </a:rPr>
              <a:t>dogs</a:t>
            </a:r>
            <a:endParaRPr lang="fr-CH" sz="1100" dirty="0">
              <a:solidFill>
                <a:srgbClr val="231F20"/>
              </a:solidFill>
              <a:latin typeface="Aptos" panose="020B0004020202020204" pitchFamily="34" charset="0"/>
              <a:cs typeface="Trebuchet MS"/>
            </a:endParaRPr>
          </a:p>
        </p:txBody>
      </p:sp>
      <p:pic>
        <p:nvPicPr>
          <p:cNvPr id="24" name="Grafik 23">
            <a:extLst>
              <a:ext uri="{FF2B5EF4-FFF2-40B4-BE49-F238E27FC236}">
                <a16:creationId xmlns:a16="http://schemas.microsoft.com/office/drawing/2014/main" id="{35B55321-7C02-7C98-A349-98323A8B93C3}"/>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9277350" y="6848707"/>
            <a:ext cx="1180660" cy="1187391"/>
          </a:xfrm>
          <a:prstGeom prst="rect">
            <a:avLst/>
          </a:prstGeom>
        </p:spPr>
      </p:pic>
      <p:pic>
        <p:nvPicPr>
          <p:cNvPr id="40" name="Grafik 39">
            <a:extLst>
              <a:ext uri="{FF2B5EF4-FFF2-40B4-BE49-F238E27FC236}">
                <a16:creationId xmlns:a16="http://schemas.microsoft.com/office/drawing/2014/main" id="{F8BEC6D7-4289-6684-D93C-D3B7E8C908ED}"/>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1834416" y="6809140"/>
            <a:ext cx="867484" cy="1114718"/>
          </a:xfrm>
          <a:prstGeom prst="rect">
            <a:avLst/>
          </a:prstGeom>
        </p:spPr>
      </p:pic>
      <p:pic>
        <p:nvPicPr>
          <p:cNvPr id="43" name="Grafik 42">
            <a:extLst>
              <a:ext uri="{FF2B5EF4-FFF2-40B4-BE49-F238E27FC236}">
                <a16:creationId xmlns:a16="http://schemas.microsoft.com/office/drawing/2014/main" id="{7D8557EA-4B28-3443-0D07-478F89900F9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625904" y="9251986"/>
            <a:ext cx="330655" cy="424892"/>
          </a:xfrm>
          <a:prstGeom prst="rect">
            <a:avLst/>
          </a:prstGeom>
        </p:spPr>
      </p:pic>
      <p:pic>
        <p:nvPicPr>
          <p:cNvPr id="26" name="Grafik 25">
            <a:extLst>
              <a:ext uri="{FF2B5EF4-FFF2-40B4-BE49-F238E27FC236}">
                <a16:creationId xmlns:a16="http://schemas.microsoft.com/office/drawing/2014/main" id="{4A6DB438-EFE9-BE44-C4A4-7AC8BAB88A3B}"/>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708205" y="4340888"/>
            <a:ext cx="2173911" cy="1536954"/>
          </a:xfrm>
          <a:prstGeom prst="rect">
            <a:avLst/>
          </a:prstGeom>
        </p:spPr>
      </p:pic>
      <p:cxnSp>
        <p:nvCxnSpPr>
          <p:cNvPr id="25" name="Gerader Verbinder 55">
            <a:extLst>
              <a:ext uri="{FF2B5EF4-FFF2-40B4-BE49-F238E27FC236}">
                <a16:creationId xmlns:a16="http://schemas.microsoft.com/office/drawing/2014/main" id="{87278D3A-6D16-8D74-578B-86CE87AEC086}"/>
              </a:ext>
            </a:extLst>
          </p:cNvPr>
          <p:cNvCxnSpPr>
            <a:cxnSpLocks noGrp="1" noRot="1" noMove="1" noResize="1" noEditPoints="1" noAdjustHandles="1" noChangeArrowheads="1" noChangeShapeType="1"/>
          </p:cNvCxnSpPr>
          <p:nvPr/>
        </p:nvCxnSpPr>
        <p:spPr>
          <a:xfrm>
            <a:off x="5658752" y="9686782"/>
            <a:ext cx="6096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object 9">
            <a:extLst>
              <a:ext uri="{FF2B5EF4-FFF2-40B4-BE49-F238E27FC236}">
                <a16:creationId xmlns:a16="http://schemas.microsoft.com/office/drawing/2014/main" id="{D81E9CA3-89A3-DB75-8F56-5524DAA6841F}"/>
              </a:ext>
            </a:extLst>
          </p:cNvPr>
          <p:cNvSpPr txBox="1">
            <a:spLocks noGrp="1" noRot="1" noMove="1" noResize="1" noEditPoints="1" noAdjustHandles="1" noChangeArrowheads="1" noChangeShapeType="1"/>
          </p:cNvSpPr>
          <p:nvPr/>
        </p:nvSpPr>
        <p:spPr>
          <a:xfrm>
            <a:off x="6322901" y="9563644"/>
            <a:ext cx="2981329" cy="200055"/>
          </a:xfrm>
          <a:prstGeom prst="rect">
            <a:avLst/>
          </a:prstGeom>
        </p:spPr>
        <p:txBody>
          <a:bodyPr vert="horz" wrap="square" lIns="0" tIns="30480" rIns="0" bIns="0" rtlCol="0">
            <a:spAutoFit/>
          </a:bodyPr>
          <a:lstStyle/>
          <a:p>
            <a:pPr marL="0" lvl="1"/>
            <a:r>
              <a:rPr lang="de-CH" sz="1100" dirty="0"/>
              <a:t>Bergwanderweg  / Mountain </a:t>
            </a:r>
            <a:r>
              <a:rPr lang="de-CH" sz="1100" dirty="0" err="1"/>
              <a:t>trail</a:t>
            </a:r>
            <a:r>
              <a:rPr lang="de-CH" sz="1100" dirty="0"/>
              <a:t> </a:t>
            </a:r>
          </a:p>
        </p:txBody>
      </p:sp>
      <p:cxnSp>
        <p:nvCxnSpPr>
          <p:cNvPr id="28" name="Gerader Verbinder 57">
            <a:extLst>
              <a:ext uri="{FF2B5EF4-FFF2-40B4-BE49-F238E27FC236}">
                <a16:creationId xmlns:a16="http://schemas.microsoft.com/office/drawing/2014/main" id="{D8431C08-14C0-36DB-4DA2-96DCB44270B3}"/>
              </a:ext>
            </a:extLst>
          </p:cNvPr>
          <p:cNvCxnSpPr>
            <a:cxnSpLocks noGrp="1" noRot="1" noMove="1" noResize="1" noEditPoints="1" noAdjustHandles="1" noChangeArrowheads="1" noChangeShapeType="1"/>
          </p:cNvCxnSpPr>
          <p:nvPr/>
        </p:nvCxnSpPr>
        <p:spPr>
          <a:xfrm>
            <a:off x="5658752" y="9999703"/>
            <a:ext cx="6096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29" name="object 9">
            <a:extLst>
              <a:ext uri="{FF2B5EF4-FFF2-40B4-BE49-F238E27FC236}">
                <a16:creationId xmlns:a16="http://schemas.microsoft.com/office/drawing/2014/main" id="{081F0586-234C-D416-7630-9031D38DA170}"/>
              </a:ext>
            </a:extLst>
          </p:cNvPr>
          <p:cNvSpPr txBox="1">
            <a:spLocks noGrp="1" noRot="1" noMove="1" noResize="1" noEditPoints="1" noAdjustHandles="1" noChangeArrowheads="1" noChangeShapeType="1"/>
          </p:cNvSpPr>
          <p:nvPr/>
        </p:nvSpPr>
        <p:spPr>
          <a:xfrm>
            <a:off x="6322901" y="9880981"/>
            <a:ext cx="2944824" cy="200055"/>
          </a:xfrm>
          <a:prstGeom prst="rect">
            <a:avLst/>
          </a:prstGeom>
        </p:spPr>
        <p:txBody>
          <a:bodyPr vert="horz" wrap="square" lIns="0" tIns="30480" rIns="0" bIns="0" rtlCol="0">
            <a:spAutoFit/>
          </a:bodyPr>
          <a:lstStyle/>
          <a:p>
            <a:pPr marL="0" lvl="1"/>
            <a:r>
              <a:rPr lang="de-CH" sz="1100" dirty="0"/>
              <a:t>Alpinwanderweg / Alpine </a:t>
            </a:r>
            <a:r>
              <a:rPr lang="de-CH" sz="1100" dirty="0" err="1"/>
              <a:t>trail</a:t>
            </a:r>
            <a:endParaRPr lang="de-CH" sz="1100" dirty="0"/>
          </a:p>
        </p:txBody>
      </p:sp>
      <p:cxnSp>
        <p:nvCxnSpPr>
          <p:cNvPr id="30" name="Gerader Verbinder 61">
            <a:extLst>
              <a:ext uri="{FF2B5EF4-FFF2-40B4-BE49-F238E27FC236}">
                <a16:creationId xmlns:a16="http://schemas.microsoft.com/office/drawing/2014/main" id="{2E00F169-64D9-E1CB-5795-2A1752D62E22}"/>
              </a:ext>
            </a:extLst>
          </p:cNvPr>
          <p:cNvCxnSpPr>
            <a:cxnSpLocks noGrp="1" noRot="1" noMove="1" noResize="1" noEditPoints="1" noAdjustHandles="1" noChangeArrowheads="1" noChangeShapeType="1"/>
          </p:cNvCxnSpPr>
          <p:nvPr/>
        </p:nvCxnSpPr>
        <p:spPr>
          <a:xfrm>
            <a:off x="5658752" y="9398223"/>
            <a:ext cx="609600" cy="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31" name="object 9">
            <a:extLst>
              <a:ext uri="{FF2B5EF4-FFF2-40B4-BE49-F238E27FC236}">
                <a16:creationId xmlns:a16="http://schemas.microsoft.com/office/drawing/2014/main" id="{8C3A3AC9-7D3A-E8AF-A781-BBBD38E28794}"/>
              </a:ext>
            </a:extLst>
          </p:cNvPr>
          <p:cNvSpPr txBox="1">
            <a:spLocks noGrp="1" noRot="1" noMove="1" noResize="1" noEditPoints="1" noAdjustHandles="1" noChangeArrowheads="1" noChangeShapeType="1"/>
          </p:cNvSpPr>
          <p:nvPr/>
        </p:nvSpPr>
        <p:spPr>
          <a:xfrm>
            <a:off x="6322901" y="9288060"/>
            <a:ext cx="2981329" cy="200055"/>
          </a:xfrm>
          <a:prstGeom prst="rect">
            <a:avLst/>
          </a:prstGeom>
        </p:spPr>
        <p:txBody>
          <a:bodyPr vert="horz" wrap="square" lIns="0" tIns="30480" rIns="0" bIns="0" rtlCol="0">
            <a:spAutoFit/>
          </a:bodyPr>
          <a:lstStyle/>
          <a:p>
            <a:pPr marL="0" lvl="1"/>
            <a:r>
              <a:rPr lang="de-CH" sz="1100" dirty="0"/>
              <a:t>Wanderweg / </a:t>
            </a:r>
            <a:r>
              <a:rPr lang="de-CH" sz="1100" dirty="0" err="1"/>
              <a:t>Hiking</a:t>
            </a:r>
            <a:r>
              <a:rPr lang="de-CH" sz="1100" dirty="0"/>
              <a:t> </a:t>
            </a:r>
            <a:r>
              <a:rPr lang="de-CH" sz="1100" dirty="0" err="1"/>
              <a:t>trail</a:t>
            </a:r>
            <a:endParaRPr lang="de-CH" sz="1100" dirty="0"/>
          </a:p>
        </p:txBody>
      </p:sp>
      <p:grpSp>
        <p:nvGrpSpPr>
          <p:cNvPr id="32" name="Gruppieren 53">
            <a:extLst>
              <a:ext uri="{FF2B5EF4-FFF2-40B4-BE49-F238E27FC236}">
                <a16:creationId xmlns:a16="http://schemas.microsoft.com/office/drawing/2014/main" id="{45720AD3-23FE-01E1-9FC2-4F4BB8FA295E}"/>
              </a:ext>
            </a:extLst>
          </p:cNvPr>
          <p:cNvGrpSpPr>
            <a:grpSpLocks noGrp="1" noUngrp="1" noRot="1" noMove="1" noResize="1"/>
          </p:cNvGrpSpPr>
          <p:nvPr/>
        </p:nvGrpSpPr>
        <p:grpSpPr>
          <a:xfrm>
            <a:off x="860791" y="8763748"/>
            <a:ext cx="2251289" cy="0"/>
            <a:chOff x="860791" y="3019961"/>
            <a:chExt cx="2251289" cy="0"/>
          </a:xfrm>
        </p:grpSpPr>
        <p:cxnSp>
          <p:nvCxnSpPr>
            <p:cNvPr id="34" name="Gerader Verbinder 36">
              <a:extLst>
                <a:ext uri="{FF2B5EF4-FFF2-40B4-BE49-F238E27FC236}">
                  <a16:creationId xmlns:a16="http://schemas.microsoft.com/office/drawing/2014/main" id="{D757A5DE-0B80-18A9-CC63-566BCC438DC9}"/>
                </a:ext>
              </a:extLst>
            </p:cNvPr>
            <p:cNvCxnSpPr>
              <a:cxnSpLocks noGrp="1" noRot="1" noMove="1" noResize="1" noEditPoints="1" noAdjustHandles="1" noChangeArrowheads="1" noChangeShapeType="1"/>
            </p:cNvCxnSpPr>
            <p:nvPr/>
          </p:nvCxnSpPr>
          <p:spPr>
            <a:xfrm>
              <a:off x="860791" y="3019961"/>
              <a:ext cx="2100569" cy="0"/>
            </a:xfrm>
            <a:prstGeom prst="line">
              <a:avLst/>
            </a:prstGeom>
            <a:ln w="762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Gerader Verbinder 35">
              <a:extLst>
                <a:ext uri="{FF2B5EF4-FFF2-40B4-BE49-F238E27FC236}">
                  <a16:creationId xmlns:a16="http://schemas.microsoft.com/office/drawing/2014/main" id="{D748FF98-5593-318D-B970-0DD20B4975B2}"/>
                </a:ext>
              </a:extLst>
            </p:cNvPr>
            <p:cNvCxnSpPr>
              <a:cxnSpLocks noGrp="1" noRot="1" noMove="1" noResize="1" noEditPoints="1" noAdjustHandles="1" noChangeArrowheads="1" noChangeShapeType="1"/>
            </p:cNvCxnSpPr>
            <p:nvPr/>
          </p:nvCxnSpPr>
          <p:spPr>
            <a:xfrm>
              <a:off x="1066785" y="3019961"/>
              <a:ext cx="2045295" cy="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6" name="object 15">
            <a:extLst>
              <a:ext uri="{FF2B5EF4-FFF2-40B4-BE49-F238E27FC236}">
                <a16:creationId xmlns:a16="http://schemas.microsoft.com/office/drawing/2014/main" id="{2050F369-7404-FF0D-131F-1BCD743A482A}"/>
              </a:ext>
            </a:extLst>
          </p:cNvPr>
          <p:cNvSpPr txBox="1">
            <a:spLocks noGrp="1" noRot="1" noMove="1" noResize="1" noEditPoints="1" noAdjustHandles="1" noChangeArrowheads="1" noChangeShapeType="1"/>
          </p:cNvSpPr>
          <p:nvPr/>
        </p:nvSpPr>
        <p:spPr>
          <a:xfrm>
            <a:off x="1668723" y="8809796"/>
            <a:ext cx="632015" cy="320601"/>
          </a:xfrm>
          <a:prstGeom prst="rect">
            <a:avLst/>
          </a:prstGeom>
        </p:spPr>
        <p:txBody>
          <a:bodyPr vert="horz" wrap="square" lIns="0" tIns="12700" rIns="0" bIns="0" rtlCol="0">
            <a:spAutoFit/>
          </a:bodyPr>
          <a:lstStyle/>
          <a:p>
            <a:pPr marL="0" lvl="1"/>
            <a:r>
              <a:rPr lang="de-CH" sz="2000" b="1" dirty="0">
                <a:solidFill>
                  <a:schemeClr val="bg1"/>
                </a:solidFill>
              </a:rPr>
              <a:t>2 km</a:t>
            </a:r>
          </a:p>
        </p:txBody>
      </p:sp>
      <p:sp>
        <p:nvSpPr>
          <p:cNvPr id="2" name="ZoneTexte 1">
            <a:extLst>
              <a:ext uri="{FF2B5EF4-FFF2-40B4-BE49-F238E27FC236}">
                <a16:creationId xmlns:a16="http://schemas.microsoft.com/office/drawing/2014/main" id="{6FF55C96-043C-69E5-0ADA-712EB604780F}"/>
              </a:ext>
            </a:extLst>
          </p:cNvPr>
          <p:cNvSpPr txBox="1">
            <a:spLocks noGrp="1" noRot="1" noMove="1" noResize="1" noEditPoints="1" noAdjustHandles="1" noChangeArrowheads="1" noChangeShapeType="1"/>
          </p:cNvSpPr>
          <p:nvPr/>
        </p:nvSpPr>
        <p:spPr>
          <a:xfrm>
            <a:off x="10371551" y="7077026"/>
            <a:ext cx="4864739" cy="600164"/>
          </a:xfrm>
          <a:prstGeom prst="rect">
            <a:avLst/>
          </a:prstGeom>
          <a:noFill/>
        </p:spPr>
        <p:txBody>
          <a:bodyPr wrap="square">
            <a:spAutoFit/>
          </a:bodyPr>
          <a:lstStyle/>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bis sich die Schutzhunde beruhigen!</a:t>
            </a:r>
          </a:p>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until</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the</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guardian</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dogs</a:t>
            </a:r>
            <a:r>
              <a:rPr lang="de-DE" sz="1400" b="1" dirty="0">
                <a:solidFill>
                  <a:srgbClr val="FFFFFF"/>
                </a:solidFill>
                <a:latin typeface="Source Sans Pro" panose="020B0503030403020204" pitchFamily="34" charset="0"/>
                <a:ea typeface="Source Sans Pro" panose="020B0503030403020204" pitchFamily="34" charset="0"/>
              </a:rPr>
              <a:t> </a:t>
            </a:r>
            <a:r>
              <a:rPr lang="de-DE" sz="1400" b="1" dirty="0" err="1">
                <a:solidFill>
                  <a:srgbClr val="FFFFFF"/>
                </a:solidFill>
                <a:latin typeface="Source Sans Pro" panose="020B0503030403020204" pitchFamily="34" charset="0"/>
                <a:ea typeface="Source Sans Pro" panose="020B0503030403020204" pitchFamily="34" charset="0"/>
              </a:rPr>
              <a:t>calm</a:t>
            </a:r>
            <a:r>
              <a:rPr lang="de-DE" sz="1400" b="1" dirty="0">
                <a:solidFill>
                  <a:srgbClr val="FFFFFF"/>
                </a:solidFill>
                <a:latin typeface="Source Sans Pro" panose="020B0503030403020204" pitchFamily="34" charset="0"/>
                <a:ea typeface="Source Sans Pro" panose="020B0503030403020204" pitchFamily="34" charset="0"/>
              </a:rPr>
              <a:t> down!</a:t>
            </a:r>
          </a:p>
        </p:txBody>
      </p:sp>
    </p:spTree>
    <p:extLst>
      <p:ext uri="{BB962C8B-B14F-4D97-AF65-F5344CB8AC3E}">
        <p14:creationId xmlns:p14="http://schemas.microsoft.com/office/powerpoint/2010/main" val="14174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C6ED-6346-0CC9-CC07-F7AA904ED9B5}"/>
            </a:ext>
          </a:extLst>
        </p:cNvPr>
        <p:cNvGrpSpPr/>
        <p:nvPr/>
      </p:nvGrpSpPr>
      <p:grpSpPr>
        <a:xfrm>
          <a:off x="0" y="0"/>
          <a:ext cx="0" cy="0"/>
          <a:chOff x="0" y="0"/>
          <a:chExt cx="0" cy="0"/>
        </a:xfrm>
      </p:grpSpPr>
      <p:sp>
        <p:nvSpPr>
          <p:cNvPr id="39" name="Bildplatzhalter 38">
            <a:extLst>
              <a:ext uri="{FF2B5EF4-FFF2-40B4-BE49-F238E27FC236}">
                <a16:creationId xmlns:a16="http://schemas.microsoft.com/office/drawing/2014/main" id="{54FC2089-43F5-364E-FF07-6CEBFFF9AFAE}"/>
              </a:ext>
            </a:extLst>
          </p:cNvPr>
          <p:cNvSpPr>
            <a:spLocks noGrp="1" noRot="1" noMove="1" noResize="1" noEditPoints="1" noAdjustHandles="1" noChangeArrowheads="1" noChangeShapeType="1"/>
          </p:cNvSpPr>
          <p:nvPr>
            <p:ph type="pic" sz="quarter" idx="10"/>
          </p:nvPr>
        </p:nvSpPr>
        <p:spPr>
          <a:xfrm>
            <a:off x="0" y="0"/>
            <a:ext cx="8896350" cy="8662988"/>
          </a:xfrm>
        </p:spPr>
        <p:txBody>
          <a:bodyPr/>
          <a:lstStyle/>
          <a:p>
            <a:endParaRPr lang="de-CH" dirty="0"/>
          </a:p>
        </p:txBody>
      </p:sp>
      <p:sp>
        <p:nvSpPr>
          <p:cNvPr id="4" name="Rechteck 3">
            <a:extLst>
              <a:ext uri="{FF2B5EF4-FFF2-40B4-BE49-F238E27FC236}">
                <a16:creationId xmlns:a16="http://schemas.microsoft.com/office/drawing/2014/main" id="{017C81A0-8EE3-C2D1-D644-59E36F02F1CB}"/>
              </a:ext>
            </a:extLst>
          </p:cNvPr>
          <p:cNvSpPr>
            <a:spLocks noGrp="1" noRot="1" noMove="1" noResize="1" noEditPoints="1" noAdjustHandles="1" noChangeArrowheads="1" noChangeShapeType="1"/>
          </p:cNvSpPr>
          <p:nvPr/>
        </p:nvSpPr>
        <p:spPr>
          <a:xfrm>
            <a:off x="8896350" y="0"/>
            <a:ext cx="6223000" cy="1069181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object 5">
            <a:extLst>
              <a:ext uri="{FF2B5EF4-FFF2-40B4-BE49-F238E27FC236}">
                <a16:creationId xmlns:a16="http://schemas.microsoft.com/office/drawing/2014/main" id="{96244AB4-E580-9750-2523-5578FAAB1988}"/>
              </a:ext>
            </a:extLst>
          </p:cNvPr>
          <p:cNvSpPr>
            <a:spLocks noGrp="1" noRot="1" noMove="1" noResize="1" noEditPoints="1" noAdjustHandles="1" noChangeArrowheads="1" noChangeShapeType="1"/>
          </p:cNvSpPr>
          <p:nvPr/>
        </p:nvSpPr>
        <p:spPr>
          <a:xfrm>
            <a:off x="1" y="8891588"/>
            <a:ext cx="8896350" cy="1800225"/>
          </a:xfrm>
          <a:custGeom>
            <a:avLst/>
            <a:gdLst/>
            <a:ahLst/>
            <a:cxnLst/>
            <a:rect l="l" t="t" r="r" b="b"/>
            <a:pathLst>
              <a:path w="8748395" h="1800225">
                <a:moveTo>
                  <a:pt x="0" y="1799996"/>
                </a:moveTo>
                <a:lnTo>
                  <a:pt x="8748001" y="1799996"/>
                </a:lnTo>
                <a:lnTo>
                  <a:pt x="8748001" y="0"/>
                </a:lnTo>
                <a:lnTo>
                  <a:pt x="0" y="0"/>
                </a:lnTo>
                <a:lnTo>
                  <a:pt x="0" y="1799996"/>
                </a:lnTo>
                <a:close/>
              </a:path>
            </a:pathLst>
          </a:custGeom>
          <a:solidFill>
            <a:srgbClr val="D1D3D4"/>
          </a:solidFill>
        </p:spPr>
        <p:txBody>
          <a:bodyPr wrap="square" lIns="0" tIns="0" rIns="0" bIns="0" rtlCol="0"/>
          <a:lstStyle/>
          <a:p>
            <a:endParaRPr dirty="0"/>
          </a:p>
        </p:txBody>
      </p:sp>
      <p:sp>
        <p:nvSpPr>
          <p:cNvPr id="6" name="Rechteck 5">
            <a:extLst>
              <a:ext uri="{FF2B5EF4-FFF2-40B4-BE49-F238E27FC236}">
                <a16:creationId xmlns:a16="http://schemas.microsoft.com/office/drawing/2014/main" id="{85F4264F-4F07-10AF-D162-279D5B127F10}"/>
              </a:ext>
            </a:extLst>
          </p:cNvPr>
          <p:cNvSpPr>
            <a:spLocks noGrp="1" noRot="1" noMove="1" noResize="1" noEditPoints="1" noAdjustHandles="1" noChangeArrowheads="1" noChangeShapeType="1"/>
          </p:cNvSpPr>
          <p:nvPr/>
        </p:nvSpPr>
        <p:spPr>
          <a:xfrm>
            <a:off x="-1" y="8662988"/>
            <a:ext cx="8896349" cy="45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 name="Grafik 7">
            <a:extLst>
              <a:ext uri="{FF2B5EF4-FFF2-40B4-BE49-F238E27FC236}">
                <a16:creationId xmlns:a16="http://schemas.microsoft.com/office/drawing/2014/main" id="{33C357BE-38D8-9B31-ED91-E2DA4BE9A4D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184229" y="9120188"/>
            <a:ext cx="1066801" cy="1066801"/>
          </a:xfrm>
          <a:prstGeom prst="rect">
            <a:avLst/>
          </a:prstGeom>
        </p:spPr>
      </p:pic>
      <p:pic>
        <p:nvPicPr>
          <p:cNvPr id="9" name="Grafik 8">
            <a:extLst>
              <a:ext uri="{FF2B5EF4-FFF2-40B4-BE49-F238E27FC236}">
                <a16:creationId xmlns:a16="http://schemas.microsoft.com/office/drawing/2014/main" id="{E99BBA7C-4B24-FB29-6609-8CF255960142}"/>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p:blipFill>
        <p:spPr>
          <a:xfrm>
            <a:off x="10587953" y="9119213"/>
            <a:ext cx="1066801" cy="1066801"/>
          </a:xfrm>
          <a:prstGeom prst="rect">
            <a:avLst/>
          </a:prstGeom>
        </p:spPr>
      </p:pic>
      <p:pic>
        <p:nvPicPr>
          <p:cNvPr id="10" name="Grafik 9">
            <a:extLst>
              <a:ext uri="{FF2B5EF4-FFF2-40B4-BE49-F238E27FC236}">
                <a16:creationId xmlns:a16="http://schemas.microsoft.com/office/drawing/2014/main" id="{C9D74055-4E8C-C0E0-D6F0-42051D88869B}"/>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p:blipFill>
        <p:spPr>
          <a:xfrm>
            <a:off x="11991677" y="9120819"/>
            <a:ext cx="1066801" cy="1063587"/>
          </a:xfrm>
          <a:prstGeom prst="rect">
            <a:avLst/>
          </a:prstGeom>
        </p:spPr>
      </p:pic>
      <p:pic>
        <p:nvPicPr>
          <p:cNvPr id="11" name="Grafik 10">
            <a:extLst>
              <a:ext uri="{FF2B5EF4-FFF2-40B4-BE49-F238E27FC236}">
                <a16:creationId xmlns:a16="http://schemas.microsoft.com/office/drawing/2014/main" id="{69F6EE93-A845-E654-C61B-BC482DF814D9}"/>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13412368" y="9143154"/>
            <a:ext cx="1066801" cy="1063578"/>
          </a:xfrm>
          <a:prstGeom prst="rect">
            <a:avLst/>
          </a:prstGeom>
        </p:spPr>
      </p:pic>
      <p:sp>
        <p:nvSpPr>
          <p:cNvPr id="12" name="object 3">
            <a:extLst>
              <a:ext uri="{FF2B5EF4-FFF2-40B4-BE49-F238E27FC236}">
                <a16:creationId xmlns:a16="http://schemas.microsoft.com/office/drawing/2014/main" id="{64FFD169-74BB-2160-AEBB-FB90E7C8D69A}"/>
              </a:ext>
            </a:extLst>
          </p:cNvPr>
          <p:cNvSpPr txBox="1">
            <a:spLocks noGrp="1" noRot="1" noMove="1" noResize="1" noEditPoints="1" noAdjustHandles="1" noChangeArrowheads="1" noChangeShapeType="1"/>
          </p:cNvSpPr>
          <p:nvPr/>
        </p:nvSpPr>
        <p:spPr>
          <a:xfrm>
            <a:off x="9277350" y="317084"/>
            <a:ext cx="5383195" cy="5347618"/>
          </a:xfrm>
          <a:prstGeom prst="rect">
            <a:avLst/>
          </a:prstGeom>
        </p:spPr>
        <p:txBody>
          <a:bodyPr vert="horz" wrap="square" lIns="0" tIns="7620" rIns="0" bIns="0" rtlCol="0" anchor="t">
            <a:spAutoFit/>
          </a:bodyPr>
          <a:lstStyle/>
          <a:p>
            <a:pPr>
              <a:spcAft>
                <a:spcPts val="600"/>
              </a:spcAft>
            </a:pPr>
            <a:r>
              <a:rPr lang="de-CH" sz="2400" b="1" dirty="0" err="1">
                <a:solidFill>
                  <a:srgbClr val="FFFFFF"/>
                </a:solidFill>
                <a:latin typeface="Source Sans Pro" panose="020B0503030403020204" pitchFamily="34" charset="0"/>
                <a:ea typeface="Source Sans Pro" panose="020B0503030403020204" pitchFamily="34" charset="0"/>
              </a:rPr>
              <a:t>Cani</a:t>
            </a:r>
            <a:r>
              <a:rPr lang="de-CH" sz="2400" b="1" dirty="0">
                <a:solidFill>
                  <a:srgbClr val="FFFFFF"/>
                </a:solidFill>
                <a:latin typeface="Source Sans Pro" panose="020B0503030403020204" pitchFamily="34" charset="0"/>
                <a:ea typeface="Source Sans Pro" panose="020B0503030403020204" pitchFamily="34" charset="0"/>
              </a:rPr>
              <a:t> da </a:t>
            </a:r>
            <a:r>
              <a:rPr lang="de-CH" sz="2400" b="1" dirty="0" err="1">
                <a:solidFill>
                  <a:srgbClr val="FFFFFF"/>
                </a:solidFill>
                <a:latin typeface="Source Sans Pro" panose="020B0503030403020204" pitchFamily="34" charset="0"/>
                <a:ea typeface="Source Sans Pro" panose="020B0503030403020204" pitchFamily="34" charset="0"/>
              </a:rPr>
              <a:t>protezione</a:t>
            </a:r>
            <a:r>
              <a:rPr lang="de-CH" sz="2400" b="1" dirty="0">
                <a:solidFill>
                  <a:srgbClr val="FFFFFF"/>
                </a:solidFill>
                <a:latin typeface="Source Sans Pro" panose="020B0503030403020204" pitchFamily="34" charset="0"/>
                <a:ea typeface="Source Sans Pro" panose="020B0503030403020204" pitchFamily="34" charset="0"/>
              </a:rPr>
              <a:t> al </a:t>
            </a:r>
            <a:r>
              <a:rPr lang="de-CH" sz="2400" b="1" dirty="0" err="1">
                <a:solidFill>
                  <a:srgbClr val="FFFFFF"/>
                </a:solidFill>
                <a:latin typeface="Source Sans Pro" panose="020B0503030403020204" pitchFamily="34" charset="0"/>
                <a:ea typeface="Source Sans Pro" panose="020B0503030403020204" pitchFamily="34" charset="0"/>
              </a:rPr>
              <a:t>lavoro</a:t>
            </a:r>
            <a:r>
              <a:rPr lang="de-CH" sz="2400" b="1" dirty="0">
                <a:solidFill>
                  <a:srgbClr val="FFFFFF"/>
                </a:solidFill>
                <a:latin typeface="Source Sans Pro" panose="020B0503030403020204" pitchFamily="34" charset="0"/>
                <a:ea typeface="Source Sans Pro" panose="020B0503030403020204" pitchFamily="34" charset="0"/>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it-IT" sz="1400" dirty="0">
                <a:solidFill>
                  <a:srgbClr val="FFFFFF"/>
                </a:solidFill>
                <a:latin typeface="Source Sans Pro" panose="020B0503030403020204" pitchFamily="34" charset="0"/>
                <a:ea typeface="Source Sans Pro" panose="020B0503030403020204" pitchFamily="34" charset="0"/>
              </a:rPr>
              <a:t>I cani da protezione delle greggi difendono le loro pecore da lupi, linci, orsi, volpi e cani randagi. Esso non rappresenta un pericolo per le persone, ma può incutere timore per il suo aspetto e il suo comportamento. Se doveste incontrare il cane da protezione è importante che vi atteniate alle regole di comportamento raffigurate nelle vignette sottostanti. </a:t>
            </a:r>
          </a:p>
          <a:p>
            <a:pPr>
              <a:spcAft>
                <a:spcPts val="600"/>
              </a:spcAft>
            </a:pPr>
            <a:r>
              <a:rPr lang="it-IT" sz="1400" dirty="0">
                <a:solidFill>
                  <a:srgbClr val="FFFFFF"/>
                </a:solidFill>
                <a:latin typeface="Source Sans Pro" panose="020B0503030403020204" pitchFamily="34" charset="0"/>
                <a:ea typeface="Source Sans Pro" panose="020B0503030403020204" pitchFamily="34" charset="0"/>
              </a:rPr>
              <a:t>Nelle zone marcate in viola è possibile incontrare cani da protezione del gregge.</a:t>
            </a:r>
            <a:endParaRPr lang="de-CH" sz="1400" dirty="0">
              <a:solidFill>
                <a:srgbClr val="FFFFFF"/>
              </a:solidFill>
              <a:latin typeface="Source Sans Pro" panose="020B0503030403020204" pitchFamily="34" charset="0"/>
              <a:ea typeface="Source Sans Pro" panose="020B0503030403020204" pitchFamily="34" charset="0"/>
            </a:endParaRPr>
          </a:p>
          <a:p>
            <a:pPr rtl="0">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a:p>
            <a:pPr>
              <a:spcAft>
                <a:spcPts val="600"/>
              </a:spcAft>
            </a:pPr>
            <a:r>
              <a:rPr lang="fr-CH" sz="2400" b="1" dirty="0" err="1">
                <a:solidFill>
                  <a:srgbClr val="FFFFFF"/>
                </a:solidFill>
                <a:latin typeface="Source Sans Pro" panose="020B0503030403020204" pitchFamily="34" charset="0"/>
                <a:ea typeface="Source Sans Pro" panose="020B0503030403020204" pitchFamily="34" charset="0"/>
              </a:rPr>
              <a:t>Chauns</a:t>
            </a:r>
            <a:r>
              <a:rPr lang="fr-CH" sz="2400" b="1" dirty="0">
                <a:solidFill>
                  <a:srgbClr val="FFFFFF"/>
                </a:solidFill>
                <a:latin typeface="Source Sans Pro" panose="020B0503030403020204" pitchFamily="34" charset="0"/>
                <a:ea typeface="Source Sans Pro" panose="020B0503030403020204" pitchFamily="34" charset="0"/>
              </a:rPr>
              <a:t> da </a:t>
            </a:r>
            <a:r>
              <a:rPr lang="fr-CH" sz="2400" b="1" dirty="0" err="1">
                <a:solidFill>
                  <a:srgbClr val="FFFFFF"/>
                </a:solidFill>
                <a:latin typeface="Source Sans Pro" panose="020B0503030403020204" pitchFamily="34" charset="0"/>
                <a:ea typeface="Source Sans Pro" panose="020B0503030403020204" pitchFamily="34" charset="0"/>
              </a:rPr>
              <a:t>protecziun</a:t>
            </a:r>
            <a:r>
              <a:rPr lang="fr-CH" sz="2400" b="1" dirty="0">
                <a:solidFill>
                  <a:srgbClr val="FFFFFF"/>
                </a:solidFill>
                <a:latin typeface="Source Sans Pro" panose="020B0503030403020204" pitchFamily="34" charset="0"/>
                <a:ea typeface="Source Sans Pro" panose="020B0503030403020204" pitchFamily="34" charset="0"/>
              </a:rPr>
              <a:t> da </a:t>
            </a:r>
            <a:r>
              <a:rPr lang="fr-CH" sz="2400" b="1" dirty="0" err="1">
                <a:solidFill>
                  <a:srgbClr val="FFFFFF"/>
                </a:solidFill>
                <a:latin typeface="Source Sans Pro" panose="020B0503030403020204" pitchFamily="34" charset="0"/>
                <a:ea typeface="Source Sans Pro" panose="020B0503030403020204" pitchFamily="34" charset="0"/>
              </a:rPr>
              <a:t>muntaneras</a:t>
            </a:r>
            <a:r>
              <a:rPr lang="fr-CH" sz="2400" b="1" dirty="0">
                <a:solidFill>
                  <a:srgbClr val="FFFFFF"/>
                </a:solidFill>
                <a:latin typeface="Source Sans Pro" panose="020B0503030403020204" pitchFamily="34" charset="0"/>
                <a:ea typeface="Source Sans Pro" panose="020B0503030403020204" pitchFamily="34" charset="0"/>
              </a:rPr>
              <a:t> vi da la </a:t>
            </a:r>
            <a:r>
              <a:rPr lang="fr-CH" sz="2400" b="1" dirty="0" err="1">
                <a:solidFill>
                  <a:srgbClr val="FFFFFF"/>
                </a:solidFill>
                <a:latin typeface="Source Sans Pro" panose="020B0503030403020204" pitchFamily="34" charset="0"/>
                <a:ea typeface="Source Sans Pro" panose="020B0503030403020204" pitchFamily="34" charset="0"/>
              </a:rPr>
              <a:t>lavur</a:t>
            </a:r>
            <a:r>
              <a:rPr lang="fr-CH" sz="2400" b="1" dirty="0">
                <a:solidFill>
                  <a:srgbClr val="FFFFFF"/>
                </a:solidFill>
                <a:latin typeface="Source Sans Pro" panose="020B0503030403020204" pitchFamily="34" charset="0"/>
                <a:ea typeface="Source Sans Pro" panose="020B0503030403020204" pitchFamily="34" charset="0"/>
              </a:rPr>
              <a:t>!</a:t>
            </a:r>
            <a:endParaRPr lang="de-CH" sz="2400" b="1" dirty="0">
              <a:latin typeface="Source Sans Pro" panose="020B0503030403020204" pitchFamily="34" charset="0"/>
              <a:ea typeface="Source Sans Pro" panose="020B0503030403020204" pitchFamily="34" charset="0"/>
              <a:cs typeface="Helvetica 55 Roman"/>
            </a:endParaRPr>
          </a:p>
          <a:p>
            <a:pPr>
              <a:spcAft>
                <a:spcPts val="600"/>
              </a:spcAft>
            </a:pPr>
            <a:r>
              <a:rPr lang="fr-CH" sz="1400" dirty="0">
                <a:solidFill>
                  <a:srgbClr val="FFFFFF"/>
                </a:solidFill>
                <a:latin typeface="Source Sans Pro" panose="020B0503030403020204" pitchFamily="34" charset="0"/>
                <a:ea typeface="Source Sans Pro" panose="020B0503030403020204" pitchFamily="34" charset="0"/>
              </a:rPr>
              <a:t>Ils </a:t>
            </a:r>
            <a:r>
              <a:rPr lang="fr-CH" sz="1400" dirty="0" err="1">
                <a:solidFill>
                  <a:srgbClr val="FFFFFF"/>
                </a:solidFill>
                <a:latin typeface="Source Sans Pro" panose="020B0503030403020204" pitchFamily="34" charset="0"/>
                <a:ea typeface="Source Sans Pro" panose="020B0503030403020204" pitchFamily="34" charset="0"/>
              </a:rPr>
              <a:t>chauns</a:t>
            </a:r>
            <a:r>
              <a:rPr lang="fr-CH" sz="1400" dirty="0">
                <a:solidFill>
                  <a:srgbClr val="FFFFFF"/>
                </a:solidFill>
                <a:latin typeface="Source Sans Pro" panose="020B0503030403020204" pitchFamily="34" charset="0"/>
                <a:ea typeface="Source Sans Pro" panose="020B0503030403020204" pitchFamily="34" charset="0"/>
              </a:rPr>
              <a:t> da </a:t>
            </a:r>
            <a:r>
              <a:rPr lang="fr-CH" sz="1400" dirty="0" err="1">
                <a:solidFill>
                  <a:srgbClr val="FFFFFF"/>
                </a:solidFill>
                <a:latin typeface="Source Sans Pro" panose="020B0503030403020204" pitchFamily="34" charset="0"/>
                <a:ea typeface="Source Sans Pro" panose="020B0503030403020204" pitchFamily="34" charset="0"/>
              </a:rPr>
              <a:t>protecziun</a:t>
            </a:r>
            <a:r>
              <a:rPr lang="fr-CH" sz="1400" dirty="0">
                <a:solidFill>
                  <a:srgbClr val="FFFFFF"/>
                </a:solidFill>
                <a:latin typeface="Source Sans Pro" panose="020B0503030403020204" pitchFamily="34" charset="0"/>
                <a:ea typeface="Source Sans Pro" panose="020B0503030403020204" pitchFamily="34" charset="0"/>
              </a:rPr>
              <a:t> da </a:t>
            </a:r>
            <a:r>
              <a:rPr lang="fr-CH" sz="1400" dirty="0" err="1">
                <a:solidFill>
                  <a:srgbClr val="FFFFFF"/>
                </a:solidFill>
                <a:latin typeface="Source Sans Pro" panose="020B0503030403020204" pitchFamily="34" charset="0"/>
                <a:ea typeface="Source Sans Pro" panose="020B0503030403020204" pitchFamily="34" charset="0"/>
              </a:rPr>
              <a:t>muntaneras</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defendan</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lur</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nursas</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cunter</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attatgas</a:t>
            </a:r>
            <a:r>
              <a:rPr lang="fr-CH" sz="1400" dirty="0">
                <a:solidFill>
                  <a:srgbClr val="FFFFFF"/>
                </a:solidFill>
                <a:latin typeface="Source Sans Pro" panose="020B0503030403020204" pitchFamily="34" charset="0"/>
                <a:ea typeface="Source Sans Pro" panose="020B0503030403020204" pitchFamily="34" charset="0"/>
              </a:rPr>
              <a:t> dal </a:t>
            </a:r>
            <a:r>
              <a:rPr lang="fr-CH" sz="1400" dirty="0" err="1">
                <a:solidFill>
                  <a:srgbClr val="FFFFFF"/>
                </a:solidFill>
                <a:latin typeface="Source Sans Pro" panose="020B0503030403020204" pitchFamily="34" charset="0"/>
                <a:ea typeface="Source Sans Pro" panose="020B0503030403020204" pitchFamily="34" charset="0"/>
              </a:rPr>
              <a:t>luf</a:t>
            </a:r>
            <a:r>
              <a:rPr lang="fr-CH" sz="1400" dirty="0">
                <a:solidFill>
                  <a:srgbClr val="FFFFFF"/>
                </a:solidFill>
                <a:latin typeface="Source Sans Pro" panose="020B0503030403020204" pitchFamily="34" charset="0"/>
                <a:ea typeface="Source Sans Pro" panose="020B0503030403020204" pitchFamily="34" charset="0"/>
              </a:rPr>
              <a:t>, dal </a:t>
            </a:r>
            <a:r>
              <a:rPr lang="fr-CH" sz="1400" dirty="0" err="1">
                <a:solidFill>
                  <a:srgbClr val="FFFFFF"/>
                </a:solidFill>
                <a:latin typeface="Source Sans Pro" panose="020B0503030403020204" pitchFamily="34" charset="0"/>
                <a:ea typeface="Source Sans Pro" panose="020B0503030403020204" pitchFamily="34" charset="0"/>
              </a:rPr>
              <a:t>luf-tscherver</a:t>
            </a:r>
            <a:r>
              <a:rPr lang="fr-CH" sz="1400" dirty="0">
                <a:solidFill>
                  <a:srgbClr val="FFFFFF"/>
                </a:solidFill>
                <a:latin typeface="Source Sans Pro" panose="020B0503030403020204" pitchFamily="34" charset="0"/>
                <a:ea typeface="Source Sans Pro" panose="020B0503030403020204" pitchFamily="34" charset="0"/>
              </a:rPr>
              <a:t>, da la </a:t>
            </a:r>
            <a:r>
              <a:rPr lang="fr-CH" sz="1400" dirty="0" err="1">
                <a:solidFill>
                  <a:srgbClr val="FFFFFF"/>
                </a:solidFill>
                <a:latin typeface="Source Sans Pro" panose="020B0503030403020204" pitchFamily="34" charset="0"/>
                <a:ea typeface="Source Sans Pro" panose="020B0503030403020204" pitchFamily="34" charset="0"/>
              </a:rPr>
              <a:t>vulp</a:t>
            </a:r>
            <a:r>
              <a:rPr lang="fr-CH" sz="1400" dirty="0">
                <a:solidFill>
                  <a:srgbClr val="FFFFFF"/>
                </a:solidFill>
                <a:latin typeface="Source Sans Pro" panose="020B0503030403020204" pitchFamily="34" charset="0"/>
                <a:ea typeface="Source Sans Pro" panose="020B0503030403020204" pitchFamily="34" charset="0"/>
              </a:rPr>
              <a:t> e da </a:t>
            </a:r>
            <a:r>
              <a:rPr lang="fr-CH" sz="1400" dirty="0" err="1">
                <a:solidFill>
                  <a:srgbClr val="FFFFFF"/>
                </a:solidFill>
                <a:latin typeface="Source Sans Pro" panose="020B0503030403020204" pitchFamily="34" charset="0"/>
                <a:ea typeface="Source Sans Pro" panose="020B0503030403020204" pitchFamily="34" charset="0"/>
              </a:rPr>
              <a:t>chauns</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vagabundants</a:t>
            </a:r>
            <a:r>
              <a:rPr lang="fr-CH" sz="1400" dirty="0">
                <a:solidFill>
                  <a:srgbClr val="FFFFFF"/>
                </a:solidFill>
                <a:latin typeface="Source Sans Pro" panose="020B0503030403020204" pitchFamily="34" charset="0"/>
                <a:ea typeface="Source Sans Pro" panose="020B0503030403020204" pitchFamily="34" charset="0"/>
              </a:rPr>
              <a:t>. Per ils </a:t>
            </a:r>
            <a:r>
              <a:rPr lang="fr-CH" sz="1400" dirty="0" err="1">
                <a:solidFill>
                  <a:srgbClr val="FFFFFF"/>
                </a:solidFill>
                <a:latin typeface="Source Sans Pro" panose="020B0503030403020204" pitchFamily="34" charset="0"/>
                <a:ea typeface="Source Sans Pro" panose="020B0503030403020204" pitchFamily="34" charset="0"/>
              </a:rPr>
              <a:t>umans</a:t>
            </a:r>
            <a:r>
              <a:rPr lang="fr-CH" sz="1400" dirty="0">
                <a:solidFill>
                  <a:srgbClr val="FFFFFF"/>
                </a:solidFill>
                <a:latin typeface="Source Sans Pro" panose="020B0503030403020204" pitchFamily="34" charset="0"/>
                <a:ea typeface="Source Sans Pro" panose="020B0503030403020204" pitchFamily="34" charset="0"/>
              </a:rPr>
              <a:t> n'</a:t>
            </a:r>
            <a:r>
              <a:rPr lang="fr-CH" sz="1400" dirty="0" err="1">
                <a:solidFill>
                  <a:srgbClr val="FFFFFF"/>
                </a:solidFill>
                <a:latin typeface="Source Sans Pro" panose="020B0503030403020204" pitchFamily="34" charset="0"/>
                <a:ea typeface="Source Sans Pro" panose="020B0503030403020204" pitchFamily="34" charset="0"/>
              </a:rPr>
              <a:t>èn</a:t>
            </a:r>
            <a:r>
              <a:rPr lang="fr-CH" sz="1400" dirty="0">
                <a:solidFill>
                  <a:srgbClr val="FFFFFF"/>
                </a:solidFill>
                <a:latin typeface="Source Sans Pro" panose="020B0503030403020204" pitchFamily="34" charset="0"/>
                <a:ea typeface="Source Sans Pro" panose="020B0503030403020204" pitchFamily="34" charset="0"/>
              </a:rPr>
              <a:t> els </a:t>
            </a:r>
            <a:r>
              <a:rPr lang="fr-CH" sz="1400" dirty="0" err="1">
                <a:solidFill>
                  <a:srgbClr val="FFFFFF"/>
                </a:solidFill>
                <a:latin typeface="Source Sans Pro" panose="020B0503030403020204" pitchFamily="34" charset="0"/>
                <a:ea typeface="Source Sans Pro" panose="020B0503030403020204" pitchFamily="34" charset="0"/>
              </a:rPr>
              <a:t>betg</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privlus</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Lur</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cumparsa</a:t>
            </a:r>
            <a:r>
              <a:rPr lang="fr-CH" sz="1400" dirty="0">
                <a:solidFill>
                  <a:srgbClr val="FFFFFF"/>
                </a:solidFill>
                <a:latin typeface="Source Sans Pro" panose="020B0503030403020204" pitchFamily="34" charset="0"/>
                <a:ea typeface="Source Sans Pro" panose="020B0503030403020204" pitchFamily="34" charset="0"/>
              </a:rPr>
              <a:t> po dentant far </a:t>
            </a:r>
            <a:r>
              <a:rPr lang="fr-CH" sz="1400" dirty="0" err="1">
                <a:solidFill>
                  <a:srgbClr val="FFFFFF"/>
                </a:solidFill>
                <a:latin typeface="Source Sans Pro" panose="020B0503030403020204" pitchFamily="34" charset="0"/>
                <a:ea typeface="Source Sans Pro" panose="020B0503030403020204" pitchFamily="34" charset="0"/>
              </a:rPr>
              <a:t>tema</a:t>
            </a:r>
            <a:r>
              <a:rPr lang="fr-CH" sz="1400" dirty="0">
                <a:solidFill>
                  <a:srgbClr val="FFFFFF"/>
                </a:solidFill>
                <a:latin typeface="Source Sans Pro" panose="020B0503030403020204" pitchFamily="34" charset="0"/>
                <a:ea typeface="Source Sans Pro" panose="020B0503030403020204" pitchFamily="34" charset="0"/>
              </a:rPr>
              <a:t>. Evitai da </a:t>
            </a:r>
            <a:r>
              <a:rPr lang="fr-CH" sz="1400" dirty="0" err="1">
                <a:solidFill>
                  <a:srgbClr val="FFFFFF"/>
                </a:solidFill>
                <a:latin typeface="Source Sans Pro" panose="020B0503030403020204" pitchFamily="34" charset="0"/>
                <a:ea typeface="Source Sans Pro" panose="020B0503030403020204" pitchFamily="34" charset="0"/>
              </a:rPr>
              <a:t>disturbar</a:t>
            </a:r>
            <a:r>
              <a:rPr lang="fr-CH" sz="1400" dirty="0">
                <a:solidFill>
                  <a:srgbClr val="FFFFFF"/>
                </a:solidFill>
                <a:latin typeface="Source Sans Pro" panose="020B0503030403020204" pitchFamily="34" charset="0"/>
                <a:ea typeface="Source Sans Pro" panose="020B0503030403020204" pitchFamily="34" charset="0"/>
              </a:rPr>
              <a:t> ils </a:t>
            </a:r>
            <a:r>
              <a:rPr lang="fr-CH" sz="1400" dirty="0" err="1">
                <a:solidFill>
                  <a:srgbClr val="FFFFFF"/>
                </a:solidFill>
                <a:latin typeface="Source Sans Pro" panose="020B0503030403020204" pitchFamily="34" charset="0"/>
                <a:ea typeface="Source Sans Pro" panose="020B0503030403020204" pitchFamily="34" charset="0"/>
              </a:rPr>
              <a:t>chauns</a:t>
            </a:r>
            <a:r>
              <a:rPr lang="fr-CH" sz="1400" dirty="0">
                <a:solidFill>
                  <a:srgbClr val="FFFFFF"/>
                </a:solidFill>
                <a:latin typeface="Source Sans Pro" panose="020B0503030403020204" pitchFamily="34" charset="0"/>
                <a:ea typeface="Source Sans Pro" panose="020B0503030403020204" pitchFamily="34" charset="0"/>
              </a:rPr>
              <a:t> e </a:t>
            </a:r>
            <a:r>
              <a:rPr lang="fr-CH" sz="1400" dirty="0" err="1">
                <a:solidFill>
                  <a:srgbClr val="FFFFFF"/>
                </a:solidFill>
                <a:latin typeface="Source Sans Pro" panose="020B0503030403020204" pitchFamily="34" charset="0"/>
                <a:ea typeface="Source Sans Pro" panose="020B0503030403020204" pitchFamily="34" charset="0"/>
              </a:rPr>
              <a:t>lur</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nursas</a:t>
            </a:r>
            <a:r>
              <a:rPr lang="fr-CH" sz="1400" dirty="0">
                <a:solidFill>
                  <a:srgbClr val="FFFFFF"/>
                </a:solidFill>
                <a:latin typeface="Source Sans Pro" panose="020B0503030403020204" pitchFamily="34" charset="0"/>
                <a:ea typeface="Source Sans Pro" panose="020B0503030403020204" pitchFamily="34" charset="0"/>
              </a:rPr>
              <a:t> e </a:t>
            </a:r>
            <a:r>
              <a:rPr lang="fr-CH" sz="1400" dirty="0" err="1">
                <a:solidFill>
                  <a:srgbClr val="FFFFFF"/>
                </a:solidFill>
                <a:latin typeface="Source Sans Pro" panose="020B0503030403020204" pitchFamily="34" charset="0"/>
                <a:ea typeface="Source Sans Pro" panose="020B0503030403020204" pitchFamily="34" charset="0"/>
              </a:rPr>
              <a:t>resguardai</a:t>
            </a:r>
            <a:r>
              <a:rPr lang="fr-CH" sz="1400" dirty="0">
                <a:solidFill>
                  <a:srgbClr val="FFFFFF"/>
                </a:solidFill>
                <a:latin typeface="Source Sans Pro" panose="020B0503030403020204" pitchFamily="34" charset="0"/>
                <a:ea typeface="Source Sans Pro" panose="020B0503030403020204" pitchFamily="34" charset="0"/>
              </a:rPr>
              <a:t> las </a:t>
            </a:r>
            <a:r>
              <a:rPr lang="fr-CH" sz="1400" dirty="0" err="1">
                <a:solidFill>
                  <a:srgbClr val="FFFFFF"/>
                </a:solidFill>
                <a:latin typeface="Source Sans Pro" panose="020B0503030403020204" pitchFamily="34" charset="0"/>
                <a:ea typeface="Source Sans Pro" panose="020B0503030403020204" pitchFamily="34" charset="0"/>
              </a:rPr>
              <a:t>reglas</a:t>
            </a:r>
            <a:r>
              <a:rPr lang="fr-CH" sz="1400" dirty="0">
                <a:solidFill>
                  <a:srgbClr val="FFFFFF"/>
                </a:solidFill>
                <a:latin typeface="Source Sans Pro" panose="020B0503030403020204" pitchFamily="34" charset="0"/>
                <a:ea typeface="Source Sans Pro" panose="020B0503030403020204" pitchFamily="34" charset="0"/>
              </a:rPr>
              <a:t> da </a:t>
            </a:r>
            <a:r>
              <a:rPr lang="fr-CH" sz="1400" dirty="0" err="1">
                <a:solidFill>
                  <a:srgbClr val="FFFFFF"/>
                </a:solidFill>
                <a:latin typeface="Source Sans Pro" panose="020B0503030403020204" pitchFamily="34" charset="0"/>
                <a:ea typeface="Source Sans Pro" panose="020B0503030403020204" pitchFamily="34" charset="0"/>
              </a:rPr>
              <a:t>cumportament</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mussadas</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cun</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agid</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dals</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pictograms</a:t>
            </a:r>
            <a:r>
              <a:rPr lang="fr-CH" sz="1400" dirty="0">
                <a:solidFill>
                  <a:srgbClr val="FFFFFF"/>
                </a:solidFill>
                <a:latin typeface="Source Sans Pro" panose="020B0503030403020204" pitchFamily="34" charset="0"/>
                <a:ea typeface="Source Sans Pro" panose="020B0503030403020204" pitchFamily="34" charset="0"/>
              </a:rPr>
              <a:t>. </a:t>
            </a:r>
          </a:p>
          <a:p>
            <a:pPr>
              <a:spcAft>
                <a:spcPts val="600"/>
              </a:spcAft>
            </a:pPr>
            <a:r>
              <a:rPr lang="fr-CH" sz="1400" dirty="0">
                <a:solidFill>
                  <a:srgbClr val="FFFFFF"/>
                </a:solidFill>
                <a:latin typeface="Source Sans Pro" panose="020B0503030403020204" pitchFamily="34" charset="0"/>
                <a:ea typeface="Source Sans Pro" panose="020B0503030403020204" pitchFamily="34" charset="0"/>
              </a:rPr>
              <a:t>Sin la </a:t>
            </a:r>
            <a:r>
              <a:rPr lang="fr-CH" sz="1400" dirty="0" err="1">
                <a:solidFill>
                  <a:srgbClr val="FFFFFF"/>
                </a:solidFill>
                <a:latin typeface="Source Sans Pro" panose="020B0503030403020204" pitchFamily="34" charset="0"/>
                <a:ea typeface="Source Sans Pro" panose="020B0503030403020204" pitchFamily="34" charset="0"/>
              </a:rPr>
              <a:t>pastgira</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marcada</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cun</a:t>
            </a:r>
            <a:r>
              <a:rPr lang="fr-CH" sz="1400" dirty="0">
                <a:solidFill>
                  <a:srgbClr val="FFFFFF"/>
                </a:solidFill>
                <a:latin typeface="Source Sans Pro" panose="020B0503030403020204" pitchFamily="34" charset="0"/>
                <a:ea typeface="Source Sans Pro" panose="020B0503030403020204" pitchFamily="34" charset="0"/>
              </a:rPr>
              <a:t> violet </a:t>
            </a:r>
            <a:r>
              <a:rPr lang="fr-CH" sz="1400" dirty="0" err="1">
                <a:solidFill>
                  <a:srgbClr val="FFFFFF"/>
                </a:solidFill>
                <a:latin typeface="Source Sans Pro" panose="020B0503030403020204" pitchFamily="34" charset="0"/>
                <a:ea typeface="Source Sans Pro" panose="020B0503030403020204" pitchFamily="34" charset="0"/>
              </a:rPr>
              <a:t>èsi</a:t>
            </a:r>
            <a:r>
              <a:rPr lang="fr-CH" sz="1400" dirty="0">
                <a:solidFill>
                  <a:srgbClr val="FFFFFF"/>
                </a:solidFill>
                <a:latin typeface="Source Sans Pro" panose="020B0503030403020204" pitchFamily="34" charset="0"/>
                <a:ea typeface="Source Sans Pro" panose="020B0503030403020204" pitchFamily="34" charset="0"/>
              </a:rPr>
              <a:t> da </a:t>
            </a:r>
            <a:r>
              <a:rPr lang="fr-CH" sz="1400" dirty="0" err="1">
                <a:solidFill>
                  <a:srgbClr val="FFFFFF"/>
                </a:solidFill>
                <a:latin typeface="Source Sans Pro" panose="020B0503030403020204" pitchFamily="34" charset="0"/>
                <a:ea typeface="Source Sans Pro" panose="020B0503030403020204" pitchFamily="34" charset="0"/>
              </a:rPr>
              <a:t>quintar</a:t>
            </a:r>
            <a:r>
              <a:rPr lang="fr-CH" sz="1400" dirty="0">
                <a:solidFill>
                  <a:srgbClr val="FFFFFF"/>
                </a:solidFill>
                <a:latin typeface="Source Sans Pro" panose="020B0503030403020204" pitchFamily="34" charset="0"/>
                <a:ea typeface="Source Sans Pro" panose="020B0503030403020204" pitchFamily="34" charset="0"/>
              </a:rPr>
              <a:t> d'</a:t>
            </a:r>
            <a:r>
              <a:rPr lang="fr-CH" sz="1400" dirty="0" err="1">
                <a:solidFill>
                  <a:srgbClr val="FFFFFF"/>
                </a:solidFill>
                <a:latin typeface="Source Sans Pro" panose="020B0503030403020204" pitchFamily="34" charset="0"/>
                <a:ea typeface="Source Sans Pro" panose="020B0503030403020204" pitchFamily="34" charset="0"/>
              </a:rPr>
              <a:t>inscuntrar</a:t>
            </a:r>
            <a:r>
              <a:rPr lang="fr-CH" sz="1400" dirty="0">
                <a:solidFill>
                  <a:srgbClr val="FFFFFF"/>
                </a:solidFill>
                <a:latin typeface="Source Sans Pro" panose="020B0503030403020204" pitchFamily="34" charset="0"/>
                <a:ea typeface="Source Sans Pro" panose="020B0503030403020204" pitchFamily="34" charset="0"/>
              </a:rPr>
              <a:t> </a:t>
            </a:r>
            <a:r>
              <a:rPr lang="fr-CH" sz="1400" dirty="0" err="1">
                <a:solidFill>
                  <a:srgbClr val="FFFFFF"/>
                </a:solidFill>
                <a:latin typeface="Source Sans Pro" panose="020B0503030403020204" pitchFamily="34" charset="0"/>
                <a:ea typeface="Source Sans Pro" panose="020B0503030403020204" pitchFamily="34" charset="0"/>
              </a:rPr>
              <a:t>chauns</a:t>
            </a:r>
            <a:r>
              <a:rPr lang="fr-CH" sz="1400" dirty="0">
                <a:solidFill>
                  <a:srgbClr val="FFFFFF"/>
                </a:solidFill>
                <a:latin typeface="Source Sans Pro" panose="020B0503030403020204" pitchFamily="34" charset="0"/>
                <a:ea typeface="Source Sans Pro" panose="020B0503030403020204" pitchFamily="34" charset="0"/>
              </a:rPr>
              <a:t> da </a:t>
            </a:r>
            <a:r>
              <a:rPr lang="fr-CH" sz="1400" dirty="0" err="1">
                <a:solidFill>
                  <a:srgbClr val="FFFFFF"/>
                </a:solidFill>
                <a:latin typeface="Source Sans Pro" panose="020B0503030403020204" pitchFamily="34" charset="0"/>
                <a:ea typeface="Source Sans Pro" panose="020B0503030403020204" pitchFamily="34" charset="0"/>
              </a:rPr>
              <a:t>protecziun</a:t>
            </a:r>
            <a:r>
              <a:rPr lang="fr-CH" sz="1400" dirty="0">
                <a:solidFill>
                  <a:srgbClr val="FFFFFF"/>
                </a:solidFill>
                <a:latin typeface="Source Sans Pro" panose="020B0503030403020204" pitchFamily="34" charset="0"/>
                <a:ea typeface="Source Sans Pro" panose="020B0503030403020204" pitchFamily="34" charset="0"/>
              </a:rPr>
              <a:t>.</a:t>
            </a:r>
            <a:endParaRPr lang="de-CH" sz="1400" dirty="0">
              <a:solidFill>
                <a:srgbClr val="FFFFFF"/>
              </a:solidFill>
              <a:latin typeface="Source Sans Pro" panose="020B0503030403020204" pitchFamily="34" charset="0"/>
              <a:ea typeface="Source Sans Pro" panose="020B0503030403020204" pitchFamily="34" charset="0"/>
            </a:endParaRPr>
          </a:p>
          <a:p>
            <a:pPr rtl="0">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p:txBody>
      </p:sp>
      <p:sp>
        <p:nvSpPr>
          <p:cNvPr id="13" name="Rechteck: abgerundete Ecken 12">
            <a:extLst>
              <a:ext uri="{FF2B5EF4-FFF2-40B4-BE49-F238E27FC236}">
                <a16:creationId xmlns:a16="http://schemas.microsoft.com/office/drawing/2014/main" id="{491DF51B-8782-E953-6EFD-F6F1F9FE1559}"/>
              </a:ext>
            </a:extLst>
          </p:cNvPr>
          <p:cNvSpPr>
            <a:spLocks noGrp="1" noRot="1" noMove="1" noResize="1" noEditPoints="1" noAdjustHandles="1" noChangeArrowheads="1" noChangeShapeType="1"/>
          </p:cNvSpPr>
          <p:nvPr/>
        </p:nvSpPr>
        <p:spPr>
          <a:xfrm>
            <a:off x="9277350" y="5601853"/>
            <a:ext cx="2514600" cy="60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object 24">
            <a:extLst>
              <a:ext uri="{FF2B5EF4-FFF2-40B4-BE49-F238E27FC236}">
                <a16:creationId xmlns:a16="http://schemas.microsoft.com/office/drawing/2014/main" id="{81EC333D-D8C1-21EE-6834-6593296116DF}"/>
              </a:ext>
            </a:extLst>
          </p:cNvPr>
          <p:cNvSpPr txBox="1">
            <a:spLocks noGrp="1" noRot="1" noMove="1" noResize="1" noEditPoints="1" noAdjustHandles="1" noChangeArrowheads="1" noChangeShapeType="1"/>
          </p:cNvSpPr>
          <p:nvPr/>
        </p:nvSpPr>
        <p:spPr>
          <a:xfrm>
            <a:off x="9373646" y="5682330"/>
            <a:ext cx="2438400" cy="443711"/>
          </a:xfrm>
          <a:prstGeom prst="rect">
            <a:avLst/>
          </a:prstGeom>
        </p:spPr>
        <p:txBody>
          <a:bodyPr vert="horz" wrap="square" lIns="0" tIns="12700" rIns="0" bIns="0" rtlCol="0">
            <a:spAutoFit/>
          </a:bodyPr>
          <a:lstStyle/>
          <a:p>
            <a:pPr marL="12700">
              <a:lnSpc>
                <a:spcPct val="100000"/>
              </a:lnSpc>
              <a:spcBef>
                <a:spcPts val="100"/>
              </a:spcBef>
            </a:pPr>
            <a:r>
              <a:rPr lang="fr-CH" sz="1400" b="1" dirty="0" err="1">
                <a:solidFill>
                  <a:srgbClr val="231F20"/>
                </a:solidFill>
                <a:latin typeface="Source Sans Pro" panose="020B0503030403020204" pitchFamily="34" charset="0"/>
                <a:ea typeface="Source Sans Pro" panose="020B0503030403020204" pitchFamily="34" charset="0"/>
                <a:cs typeface="Helvetica 55 Roman"/>
              </a:rPr>
              <a:t>Contatto</a:t>
            </a:r>
            <a:r>
              <a:rPr sz="1400" b="1" dirty="0">
                <a:solidFill>
                  <a:srgbClr val="231F20"/>
                </a:solidFill>
                <a:latin typeface="Source Sans Pro" panose="020B0503030403020204" pitchFamily="34" charset="0"/>
                <a:ea typeface="Source Sans Pro" panose="020B0503030403020204" pitchFamily="34" charset="0"/>
                <a:cs typeface="Helvetica 55 Roman"/>
              </a:rPr>
              <a:t> / contact</a:t>
            </a:r>
            <a:r>
              <a:rPr sz="1400" b="1" dirty="0">
                <a:solidFill>
                  <a:srgbClr val="231F20"/>
                </a:solidFill>
                <a:latin typeface="Aptos" panose="020B0004020202020204" pitchFamily="34" charset="0"/>
                <a:cs typeface="Helvetica 55 Roman"/>
              </a:rPr>
              <a:t>:</a:t>
            </a:r>
            <a:endParaRPr sz="1400" dirty="0">
              <a:latin typeface="Aptos" panose="020B0004020202020204" pitchFamily="34" charset="0"/>
              <a:cs typeface="Helvetica 55 Roman"/>
            </a:endParaRPr>
          </a:p>
          <a:p>
            <a:pPr marL="12700">
              <a:lnSpc>
                <a:spcPct val="100000"/>
              </a:lnSpc>
            </a:pPr>
            <a:r>
              <a:rPr sz="1400" dirty="0">
                <a:solidFill>
                  <a:srgbClr val="231F20"/>
                </a:solidFill>
                <a:latin typeface="Source Sans Pro" panose="020B0503030403020204" pitchFamily="34" charset="0"/>
                <a:ea typeface="Source Sans Pro" panose="020B0503030403020204" pitchFamily="34" charset="0"/>
                <a:cs typeface="Trebuchet MS"/>
              </a:rPr>
              <a:t>Armin Kälin, 079 757 31 53</a:t>
            </a:r>
            <a:endParaRPr sz="1400" dirty="0">
              <a:latin typeface="Source Sans Pro" panose="020B0503030403020204" pitchFamily="34" charset="0"/>
              <a:ea typeface="Source Sans Pro" panose="020B0503030403020204" pitchFamily="34" charset="0"/>
              <a:cs typeface="Trebuchet MS"/>
            </a:endParaRPr>
          </a:p>
        </p:txBody>
      </p:sp>
      <p:sp>
        <p:nvSpPr>
          <p:cNvPr id="15" name="Textfeld 14">
            <a:extLst>
              <a:ext uri="{FF2B5EF4-FFF2-40B4-BE49-F238E27FC236}">
                <a16:creationId xmlns:a16="http://schemas.microsoft.com/office/drawing/2014/main" id="{2F0A230A-63C0-408D-B849-FB0E07FE7DBD}"/>
              </a:ext>
            </a:extLst>
          </p:cNvPr>
          <p:cNvSpPr txBox="1">
            <a:spLocks noGrp="1" noRot="1" noMove="1" noResize="1" noEditPoints="1" noAdjustHandles="1" noChangeArrowheads="1" noChangeShapeType="1"/>
          </p:cNvSpPr>
          <p:nvPr/>
        </p:nvSpPr>
        <p:spPr>
          <a:xfrm>
            <a:off x="6293826" y="8678986"/>
            <a:ext cx="2528626" cy="415498"/>
          </a:xfrm>
          <a:prstGeom prst="rect">
            <a:avLst/>
          </a:prstGeom>
          <a:noFill/>
        </p:spPr>
        <p:txBody>
          <a:bodyPr wrap="square" rtlCol="0">
            <a:spAutoFit/>
          </a:bodyPr>
          <a:lstStyle/>
          <a:p>
            <a:r>
              <a:rPr lang="en-GB" sz="1050" dirty="0">
                <a:solidFill>
                  <a:srgbClr val="231F20"/>
                </a:solidFill>
                <a:latin typeface="Aptos" panose="020B0004020202020204" pitchFamily="34" charset="0"/>
                <a:cs typeface="Trebuchet MS"/>
              </a:rPr>
              <a:t>Fonte : </a:t>
            </a:r>
            <a:r>
              <a:rPr lang="en-GB" sz="1050" dirty="0" err="1">
                <a:solidFill>
                  <a:srgbClr val="231F20"/>
                </a:solidFill>
                <a:latin typeface="Aptos" panose="020B0004020202020204" pitchFamily="34" charset="0"/>
                <a:cs typeface="Trebuchet MS"/>
              </a:rPr>
              <a:t>Ufficio</a:t>
            </a:r>
            <a:r>
              <a:rPr lang="en-GB" sz="1050" dirty="0">
                <a:solidFill>
                  <a:srgbClr val="231F20"/>
                </a:solidFill>
                <a:latin typeface="Aptos" panose="020B0004020202020204" pitchFamily="34" charset="0"/>
                <a:cs typeface="Trebuchet MS"/>
              </a:rPr>
              <a:t> </a:t>
            </a:r>
            <a:r>
              <a:rPr lang="en-GB" sz="1050" dirty="0" err="1">
                <a:solidFill>
                  <a:srgbClr val="231F20"/>
                </a:solidFill>
                <a:latin typeface="Aptos" panose="020B0004020202020204" pitchFamily="34" charset="0"/>
                <a:cs typeface="Trebuchet MS"/>
              </a:rPr>
              <a:t>federale</a:t>
            </a:r>
            <a:r>
              <a:rPr lang="en-GB" sz="1050" dirty="0">
                <a:solidFill>
                  <a:srgbClr val="231F20"/>
                </a:solidFill>
                <a:latin typeface="Aptos" panose="020B0004020202020204" pitchFamily="34" charset="0"/>
                <a:cs typeface="Trebuchet MS"/>
              </a:rPr>
              <a:t> di </a:t>
            </a:r>
            <a:r>
              <a:rPr lang="en-GB" sz="1050" dirty="0" err="1">
                <a:solidFill>
                  <a:srgbClr val="231F20"/>
                </a:solidFill>
                <a:latin typeface="Aptos" panose="020B0004020202020204" pitchFamily="34" charset="0"/>
                <a:cs typeface="Trebuchet MS"/>
              </a:rPr>
              <a:t>topografia</a:t>
            </a:r>
            <a:endParaRPr lang="en-GB" sz="1050" dirty="0">
              <a:solidFill>
                <a:srgbClr val="231F20"/>
              </a:solidFill>
              <a:latin typeface="Aptos" panose="020B0004020202020204" pitchFamily="34" charset="0"/>
              <a:cs typeface="Trebuchet MS"/>
            </a:endParaRPr>
          </a:p>
          <a:p>
            <a:r>
              <a:rPr lang="it-IT" sz="1050" dirty="0" err="1">
                <a:solidFill>
                  <a:srgbClr val="231F20"/>
                </a:solidFill>
                <a:latin typeface="Aptos" panose="020B0004020202020204" pitchFamily="34" charset="0"/>
                <a:cs typeface="Trebuchet MS"/>
              </a:rPr>
              <a:t>Funtauna</a:t>
            </a:r>
            <a:r>
              <a:rPr lang="it-IT" sz="1050" dirty="0">
                <a:solidFill>
                  <a:srgbClr val="231F20"/>
                </a:solidFill>
                <a:latin typeface="Aptos" panose="020B0004020202020204" pitchFamily="34" charset="0"/>
                <a:cs typeface="Trebuchet MS"/>
              </a:rPr>
              <a:t>: Uffizi </a:t>
            </a:r>
            <a:r>
              <a:rPr lang="it-IT" sz="1050" dirty="0" err="1">
                <a:solidFill>
                  <a:srgbClr val="231F20"/>
                </a:solidFill>
                <a:latin typeface="Aptos" panose="020B0004020202020204" pitchFamily="34" charset="0"/>
                <a:cs typeface="Trebuchet MS"/>
              </a:rPr>
              <a:t>federal</a:t>
            </a:r>
            <a:r>
              <a:rPr lang="it-IT" sz="1050" dirty="0">
                <a:solidFill>
                  <a:srgbClr val="231F20"/>
                </a:solidFill>
                <a:latin typeface="Aptos" panose="020B0004020202020204" pitchFamily="34" charset="0"/>
                <a:cs typeface="Trebuchet MS"/>
              </a:rPr>
              <a:t> da topografia</a:t>
            </a:r>
            <a:endParaRPr lang="en-GB" sz="1050" dirty="0">
              <a:solidFill>
                <a:srgbClr val="231F20"/>
              </a:solidFill>
              <a:latin typeface="Aptos" panose="020B0004020202020204" pitchFamily="34" charset="0"/>
              <a:cs typeface="Trebuchet MS"/>
            </a:endParaRPr>
          </a:p>
        </p:txBody>
      </p:sp>
      <p:sp>
        <p:nvSpPr>
          <p:cNvPr id="17" name="object 14">
            <a:extLst>
              <a:ext uri="{FF2B5EF4-FFF2-40B4-BE49-F238E27FC236}">
                <a16:creationId xmlns:a16="http://schemas.microsoft.com/office/drawing/2014/main" id="{788FAF8F-2CE0-4F19-73D5-A673399DBF20}"/>
              </a:ext>
            </a:extLst>
          </p:cNvPr>
          <p:cNvSpPr txBox="1">
            <a:spLocks noGrp="1" noRot="1" noMove="1" noResize="1" noEditPoints="1" noAdjustHandles="1" noChangeArrowheads="1" noChangeShapeType="1"/>
          </p:cNvSpPr>
          <p:nvPr/>
        </p:nvSpPr>
        <p:spPr>
          <a:xfrm>
            <a:off x="1044655" y="9293132"/>
            <a:ext cx="1143000" cy="351378"/>
          </a:xfrm>
          <a:prstGeom prst="rect">
            <a:avLst/>
          </a:prstGeom>
        </p:spPr>
        <p:txBody>
          <a:bodyPr vert="horz" wrap="square" lIns="0" tIns="12700" rIns="0" bIns="0" rtlCol="0">
            <a:spAutoFit/>
          </a:bodyPr>
          <a:lstStyle/>
          <a:p>
            <a:pPr marL="0" lvl="1"/>
            <a:r>
              <a:rPr lang="de-CH" sz="1100" dirty="0"/>
              <a:t>La sua </a:t>
            </a:r>
            <a:r>
              <a:rPr lang="de-CH" sz="1100" dirty="0" err="1"/>
              <a:t>posizione</a:t>
            </a:r>
            <a:endParaRPr lang="de-CH" sz="1100" dirty="0"/>
          </a:p>
          <a:p>
            <a:pPr marL="0" lvl="1"/>
            <a:r>
              <a:rPr lang="de-CH" sz="1100" dirty="0" err="1"/>
              <a:t>Vossa</a:t>
            </a:r>
            <a:r>
              <a:rPr lang="de-CH" sz="1100" dirty="0"/>
              <a:t> </a:t>
            </a:r>
            <a:r>
              <a:rPr lang="de-CH" sz="1100" dirty="0" err="1"/>
              <a:t>posiziun</a:t>
            </a:r>
            <a:endParaRPr lang="de-CH" sz="1100" dirty="0"/>
          </a:p>
        </p:txBody>
      </p:sp>
      <p:sp>
        <p:nvSpPr>
          <p:cNvPr id="18" name="object 13">
            <a:extLst>
              <a:ext uri="{FF2B5EF4-FFF2-40B4-BE49-F238E27FC236}">
                <a16:creationId xmlns:a16="http://schemas.microsoft.com/office/drawing/2014/main" id="{F6582BC2-DB4D-03BD-5069-0E35A035AA4D}"/>
              </a:ext>
            </a:extLst>
          </p:cNvPr>
          <p:cNvSpPr>
            <a:spLocks noGrp="1" noRot="1" noMove="1" noResize="1" noEditPoints="1" noAdjustHandles="1" noChangeArrowheads="1" noChangeShapeType="1"/>
          </p:cNvSpPr>
          <p:nvPr/>
        </p:nvSpPr>
        <p:spPr>
          <a:xfrm>
            <a:off x="2216664" y="9338459"/>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B475AC"/>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6FA0FD20-2282-1AAF-6B01-F38741B7DB34}"/>
              </a:ext>
            </a:extLst>
          </p:cNvPr>
          <p:cNvSpPr txBox="1">
            <a:spLocks noGrp="1" noRot="1" noMove="1" noResize="1" noEditPoints="1" noAdjustHandles="1" noChangeArrowheads="1" noChangeShapeType="1"/>
          </p:cNvSpPr>
          <p:nvPr/>
        </p:nvSpPr>
        <p:spPr>
          <a:xfrm>
            <a:off x="2726584" y="9323471"/>
            <a:ext cx="2944824" cy="351378"/>
          </a:xfrm>
          <a:prstGeom prst="rect">
            <a:avLst/>
          </a:prstGeom>
        </p:spPr>
        <p:txBody>
          <a:bodyPr vert="horz" wrap="square" lIns="0" tIns="12700" rIns="0" bIns="0" rtlCol="0">
            <a:spAutoFit/>
          </a:bodyPr>
          <a:lstStyle/>
          <a:p>
            <a:pPr marL="0" lvl="1"/>
            <a:r>
              <a:rPr lang="de-CH" sz="1100" dirty="0" err="1"/>
              <a:t>Pascoli</a:t>
            </a:r>
            <a:r>
              <a:rPr lang="de-CH" sz="1100" dirty="0"/>
              <a:t> </a:t>
            </a:r>
            <a:r>
              <a:rPr lang="de-CH" sz="1100" dirty="0" err="1"/>
              <a:t>con</a:t>
            </a:r>
            <a:r>
              <a:rPr lang="de-CH" sz="1100" dirty="0"/>
              <a:t> </a:t>
            </a:r>
            <a:r>
              <a:rPr lang="de-CH" sz="1100" dirty="0" err="1"/>
              <a:t>cani</a:t>
            </a:r>
            <a:r>
              <a:rPr lang="de-CH" sz="1100" dirty="0"/>
              <a:t> da </a:t>
            </a:r>
            <a:r>
              <a:rPr lang="de-CH" sz="1100" dirty="0" err="1"/>
              <a:t>protezione</a:t>
            </a:r>
            <a:endParaRPr lang="de-CH" sz="1100" dirty="0"/>
          </a:p>
          <a:p>
            <a:pPr marL="0" lvl="1"/>
            <a:r>
              <a:rPr lang="pt-BR" sz="1100" dirty="0"/>
              <a:t>Pastgira cun chauns da protecziun</a:t>
            </a:r>
            <a:endParaRPr lang="de-CH" sz="1100" dirty="0"/>
          </a:p>
        </p:txBody>
      </p:sp>
      <p:pic>
        <p:nvPicPr>
          <p:cNvPr id="24" name="Grafik 23">
            <a:extLst>
              <a:ext uri="{FF2B5EF4-FFF2-40B4-BE49-F238E27FC236}">
                <a16:creationId xmlns:a16="http://schemas.microsoft.com/office/drawing/2014/main" id="{CD23977D-E35C-C30A-E4EE-3CED8540D042}"/>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9277350" y="6848707"/>
            <a:ext cx="1180660" cy="1187391"/>
          </a:xfrm>
          <a:prstGeom prst="rect">
            <a:avLst/>
          </a:prstGeom>
        </p:spPr>
      </p:pic>
      <p:pic>
        <p:nvPicPr>
          <p:cNvPr id="40" name="Grafik 39">
            <a:extLst>
              <a:ext uri="{FF2B5EF4-FFF2-40B4-BE49-F238E27FC236}">
                <a16:creationId xmlns:a16="http://schemas.microsoft.com/office/drawing/2014/main" id="{DDEFD66A-1BCB-BCD2-782F-AC0408362D0A}"/>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1834416" y="6809140"/>
            <a:ext cx="867484" cy="1114718"/>
          </a:xfrm>
          <a:prstGeom prst="rect">
            <a:avLst/>
          </a:prstGeom>
        </p:spPr>
      </p:pic>
      <p:pic>
        <p:nvPicPr>
          <p:cNvPr id="43" name="Grafik 42">
            <a:extLst>
              <a:ext uri="{FF2B5EF4-FFF2-40B4-BE49-F238E27FC236}">
                <a16:creationId xmlns:a16="http://schemas.microsoft.com/office/drawing/2014/main" id="{07AF6169-6A46-F9F7-EAEB-50C4990D28F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625904" y="9251986"/>
            <a:ext cx="330655" cy="424892"/>
          </a:xfrm>
          <a:prstGeom prst="rect">
            <a:avLst/>
          </a:prstGeom>
        </p:spPr>
      </p:pic>
      <p:pic>
        <p:nvPicPr>
          <p:cNvPr id="26" name="Grafik 25">
            <a:extLst>
              <a:ext uri="{FF2B5EF4-FFF2-40B4-BE49-F238E27FC236}">
                <a16:creationId xmlns:a16="http://schemas.microsoft.com/office/drawing/2014/main" id="{3AE8504F-93CF-FF6F-2907-B9587292C3DF}"/>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708205" y="4340888"/>
            <a:ext cx="2173911" cy="1536954"/>
          </a:xfrm>
          <a:prstGeom prst="rect">
            <a:avLst/>
          </a:prstGeom>
        </p:spPr>
      </p:pic>
      <p:cxnSp>
        <p:nvCxnSpPr>
          <p:cNvPr id="25" name="Gerader Verbinder 55">
            <a:extLst>
              <a:ext uri="{FF2B5EF4-FFF2-40B4-BE49-F238E27FC236}">
                <a16:creationId xmlns:a16="http://schemas.microsoft.com/office/drawing/2014/main" id="{22B6D391-8F6C-D43B-FD41-15F9D92A079C}"/>
              </a:ext>
            </a:extLst>
          </p:cNvPr>
          <p:cNvCxnSpPr>
            <a:cxnSpLocks noGrp="1" noRot="1" noMove="1" noResize="1" noEditPoints="1" noAdjustHandles="1" noChangeArrowheads="1" noChangeShapeType="1"/>
          </p:cNvCxnSpPr>
          <p:nvPr/>
        </p:nvCxnSpPr>
        <p:spPr>
          <a:xfrm>
            <a:off x="5430152" y="9800235"/>
            <a:ext cx="6096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object 9">
            <a:extLst>
              <a:ext uri="{FF2B5EF4-FFF2-40B4-BE49-F238E27FC236}">
                <a16:creationId xmlns:a16="http://schemas.microsoft.com/office/drawing/2014/main" id="{8D0EC2B7-8C98-1F4A-05E9-5C1F19AB2A19}"/>
              </a:ext>
            </a:extLst>
          </p:cNvPr>
          <p:cNvSpPr txBox="1">
            <a:spLocks noGrp="1" noRot="1" noMove="1" noResize="1" noEditPoints="1" noAdjustHandles="1" noChangeArrowheads="1" noChangeShapeType="1"/>
          </p:cNvSpPr>
          <p:nvPr/>
        </p:nvSpPr>
        <p:spPr>
          <a:xfrm>
            <a:off x="6094301" y="9689508"/>
            <a:ext cx="2981329" cy="369332"/>
          </a:xfrm>
          <a:prstGeom prst="rect">
            <a:avLst/>
          </a:prstGeom>
        </p:spPr>
        <p:txBody>
          <a:bodyPr vert="horz" wrap="square" lIns="0" tIns="30480" rIns="0" bIns="0" rtlCol="0">
            <a:spAutoFit/>
          </a:bodyPr>
          <a:lstStyle/>
          <a:p>
            <a:pPr marL="0" lvl="1"/>
            <a:r>
              <a:rPr lang="de-CH" sz="1100" dirty="0" err="1"/>
              <a:t>Sentiero</a:t>
            </a:r>
            <a:r>
              <a:rPr lang="de-CH" sz="1100" dirty="0"/>
              <a:t> </a:t>
            </a:r>
            <a:r>
              <a:rPr lang="de-CH" sz="1100" dirty="0" err="1"/>
              <a:t>escursionistico</a:t>
            </a:r>
            <a:r>
              <a:rPr lang="de-CH" sz="1100" dirty="0"/>
              <a:t> di </a:t>
            </a:r>
            <a:r>
              <a:rPr lang="de-CH" sz="1100" dirty="0" err="1"/>
              <a:t>montagna</a:t>
            </a:r>
            <a:r>
              <a:rPr lang="de-CH" sz="1100" dirty="0"/>
              <a:t> </a:t>
            </a:r>
          </a:p>
          <a:p>
            <a:pPr marL="0" lvl="1"/>
            <a:r>
              <a:rPr lang="de-CH" sz="1100" dirty="0" err="1"/>
              <a:t>Senda</a:t>
            </a:r>
            <a:r>
              <a:rPr lang="de-CH" sz="1100" dirty="0"/>
              <a:t> da </a:t>
            </a:r>
            <a:r>
              <a:rPr lang="de-CH" sz="1100" dirty="0" err="1"/>
              <a:t>viandar</a:t>
            </a:r>
            <a:r>
              <a:rPr lang="de-CH" sz="1100" dirty="0"/>
              <a:t> da </a:t>
            </a:r>
            <a:r>
              <a:rPr lang="de-CH" sz="1100" dirty="0" err="1"/>
              <a:t>muntogna</a:t>
            </a:r>
            <a:endParaRPr lang="de-CH" sz="1100" dirty="0"/>
          </a:p>
        </p:txBody>
      </p:sp>
      <p:cxnSp>
        <p:nvCxnSpPr>
          <p:cNvPr id="28" name="Gerader Verbinder 57">
            <a:extLst>
              <a:ext uri="{FF2B5EF4-FFF2-40B4-BE49-F238E27FC236}">
                <a16:creationId xmlns:a16="http://schemas.microsoft.com/office/drawing/2014/main" id="{48CF96BD-C800-A296-5B7D-E13B0603A8FB}"/>
              </a:ext>
            </a:extLst>
          </p:cNvPr>
          <p:cNvCxnSpPr>
            <a:cxnSpLocks noGrp="1" noRot="1" noMove="1" noResize="1" noEditPoints="1" noAdjustHandles="1" noChangeArrowheads="1" noChangeShapeType="1"/>
          </p:cNvCxnSpPr>
          <p:nvPr/>
        </p:nvCxnSpPr>
        <p:spPr>
          <a:xfrm>
            <a:off x="5430152" y="10192744"/>
            <a:ext cx="6096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29" name="object 9">
            <a:extLst>
              <a:ext uri="{FF2B5EF4-FFF2-40B4-BE49-F238E27FC236}">
                <a16:creationId xmlns:a16="http://schemas.microsoft.com/office/drawing/2014/main" id="{29C26B14-3147-AAF1-E217-A96497DDA969}"/>
              </a:ext>
            </a:extLst>
          </p:cNvPr>
          <p:cNvSpPr txBox="1">
            <a:spLocks noGrp="1" noRot="1" noMove="1" noResize="1" noEditPoints="1" noAdjustHandles="1" noChangeArrowheads="1" noChangeShapeType="1"/>
          </p:cNvSpPr>
          <p:nvPr/>
        </p:nvSpPr>
        <p:spPr>
          <a:xfrm>
            <a:off x="6094301" y="10090956"/>
            <a:ext cx="2944824" cy="369332"/>
          </a:xfrm>
          <a:prstGeom prst="rect">
            <a:avLst/>
          </a:prstGeom>
        </p:spPr>
        <p:txBody>
          <a:bodyPr vert="horz" wrap="square" lIns="0" tIns="30480" rIns="0" bIns="0" rtlCol="0">
            <a:spAutoFit/>
          </a:bodyPr>
          <a:lstStyle/>
          <a:p>
            <a:pPr marL="0" lvl="1"/>
            <a:r>
              <a:rPr lang="de-CH" sz="1100" dirty="0" err="1"/>
              <a:t>Sentiero</a:t>
            </a:r>
            <a:r>
              <a:rPr lang="de-CH" sz="1100" dirty="0"/>
              <a:t> </a:t>
            </a:r>
            <a:r>
              <a:rPr lang="de-CH" sz="1100" dirty="0" err="1"/>
              <a:t>escursionistico</a:t>
            </a:r>
            <a:r>
              <a:rPr lang="de-CH" sz="1100" dirty="0"/>
              <a:t> </a:t>
            </a:r>
            <a:r>
              <a:rPr lang="de-CH" sz="1100" dirty="0" err="1"/>
              <a:t>alpino</a:t>
            </a:r>
            <a:endParaRPr lang="de-CH" sz="1100" dirty="0"/>
          </a:p>
          <a:p>
            <a:pPr marL="0" lvl="1"/>
            <a:r>
              <a:rPr lang="de-CH" sz="1100" dirty="0" err="1"/>
              <a:t>Senda</a:t>
            </a:r>
            <a:r>
              <a:rPr lang="de-CH" sz="1100" dirty="0"/>
              <a:t> da </a:t>
            </a:r>
            <a:r>
              <a:rPr lang="de-CH" sz="1100" dirty="0" err="1"/>
              <a:t>viandar</a:t>
            </a:r>
            <a:r>
              <a:rPr lang="de-CH" sz="1100" dirty="0"/>
              <a:t> </a:t>
            </a:r>
            <a:r>
              <a:rPr lang="de-CH" sz="1100" dirty="0" err="1"/>
              <a:t>alpina</a:t>
            </a:r>
            <a:endParaRPr lang="de-CH" sz="1100" dirty="0"/>
          </a:p>
        </p:txBody>
      </p:sp>
      <p:cxnSp>
        <p:nvCxnSpPr>
          <p:cNvPr id="30" name="Gerader Verbinder 61">
            <a:extLst>
              <a:ext uri="{FF2B5EF4-FFF2-40B4-BE49-F238E27FC236}">
                <a16:creationId xmlns:a16="http://schemas.microsoft.com/office/drawing/2014/main" id="{3357321B-CA59-CE52-8992-A63579C2DDF7}"/>
              </a:ext>
            </a:extLst>
          </p:cNvPr>
          <p:cNvCxnSpPr>
            <a:cxnSpLocks noGrp="1" noRot="1" noMove="1" noResize="1" noEditPoints="1" noAdjustHandles="1" noChangeArrowheads="1" noChangeShapeType="1"/>
          </p:cNvCxnSpPr>
          <p:nvPr/>
        </p:nvCxnSpPr>
        <p:spPr>
          <a:xfrm>
            <a:off x="5430152" y="9398223"/>
            <a:ext cx="609600" cy="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31" name="object 9">
            <a:extLst>
              <a:ext uri="{FF2B5EF4-FFF2-40B4-BE49-F238E27FC236}">
                <a16:creationId xmlns:a16="http://schemas.microsoft.com/office/drawing/2014/main" id="{26CA3B16-C0BB-3C4F-87EA-C96E09118D5F}"/>
              </a:ext>
            </a:extLst>
          </p:cNvPr>
          <p:cNvSpPr txBox="1">
            <a:spLocks noGrp="1" noRot="1" noMove="1" noResize="1" noEditPoints="1" noAdjustHandles="1" noChangeArrowheads="1" noChangeShapeType="1"/>
          </p:cNvSpPr>
          <p:nvPr/>
        </p:nvSpPr>
        <p:spPr>
          <a:xfrm>
            <a:off x="6094301" y="9288060"/>
            <a:ext cx="2981329" cy="369332"/>
          </a:xfrm>
          <a:prstGeom prst="rect">
            <a:avLst/>
          </a:prstGeom>
        </p:spPr>
        <p:txBody>
          <a:bodyPr vert="horz" wrap="square" lIns="0" tIns="30480" rIns="0" bIns="0" rtlCol="0">
            <a:spAutoFit/>
          </a:bodyPr>
          <a:lstStyle/>
          <a:p>
            <a:pPr marL="0" lvl="1"/>
            <a:r>
              <a:rPr lang="de-CH" sz="1100" dirty="0" err="1"/>
              <a:t>Sentiero</a:t>
            </a:r>
            <a:r>
              <a:rPr lang="de-CH" sz="1100" dirty="0"/>
              <a:t> </a:t>
            </a:r>
            <a:r>
              <a:rPr lang="de-CH" sz="1100" dirty="0" err="1"/>
              <a:t>escursionistico</a:t>
            </a:r>
            <a:endParaRPr lang="de-CH" sz="1100" dirty="0"/>
          </a:p>
          <a:p>
            <a:pPr marL="0" lvl="1"/>
            <a:r>
              <a:rPr lang="de-CH" sz="1100" dirty="0"/>
              <a:t>Wanderweg</a:t>
            </a:r>
          </a:p>
        </p:txBody>
      </p:sp>
      <p:grpSp>
        <p:nvGrpSpPr>
          <p:cNvPr id="32" name="Gruppieren 53">
            <a:extLst>
              <a:ext uri="{FF2B5EF4-FFF2-40B4-BE49-F238E27FC236}">
                <a16:creationId xmlns:a16="http://schemas.microsoft.com/office/drawing/2014/main" id="{075DB6B6-89BA-1404-DFC8-E9AF47FACAC1}"/>
              </a:ext>
            </a:extLst>
          </p:cNvPr>
          <p:cNvGrpSpPr>
            <a:grpSpLocks noGrp="1" noUngrp="1" noRot="1" noMove="1" noResize="1"/>
          </p:cNvGrpSpPr>
          <p:nvPr/>
        </p:nvGrpSpPr>
        <p:grpSpPr>
          <a:xfrm>
            <a:off x="860791" y="8763748"/>
            <a:ext cx="2251289" cy="0"/>
            <a:chOff x="860791" y="3019961"/>
            <a:chExt cx="2251289" cy="0"/>
          </a:xfrm>
        </p:grpSpPr>
        <p:cxnSp>
          <p:nvCxnSpPr>
            <p:cNvPr id="34" name="Gerader Verbinder 36">
              <a:extLst>
                <a:ext uri="{FF2B5EF4-FFF2-40B4-BE49-F238E27FC236}">
                  <a16:creationId xmlns:a16="http://schemas.microsoft.com/office/drawing/2014/main" id="{29AAD9EF-8CEA-7FA0-AAD4-73C396A9F50B}"/>
                </a:ext>
              </a:extLst>
            </p:cNvPr>
            <p:cNvCxnSpPr>
              <a:cxnSpLocks noGrp="1" noRot="1" noMove="1" noResize="1" noEditPoints="1" noAdjustHandles="1" noChangeArrowheads="1" noChangeShapeType="1"/>
            </p:cNvCxnSpPr>
            <p:nvPr/>
          </p:nvCxnSpPr>
          <p:spPr>
            <a:xfrm>
              <a:off x="860791" y="3019961"/>
              <a:ext cx="2100569" cy="0"/>
            </a:xfrm>
            <a:prstGeom prst="line">
              <a:avLst/>
            </a:prstGeom>
            <a:ln w="762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Gerader Verbinder 35">
              <a:extLst>
                <a:ext uri="{FF2B5EF4-FFF2-40B4-BE49-F238E27FC236}">
                  <a16:creationId xmlns:a16="http://schemas.microsoft.com/office/drawing/2014/main" id="{0C535EFF-9810-FBDC-71BB-AB1FEE425B65}"/>
                </a:ext>
              </a:extLst>
            </p:cNvPr>
            <p:cNvCxnSpPr>
              <a:cxnSpLocks noGrp="1" noRot="1" noMove="1" noResize="1" noEditPoints="1" noAdjustHandles="1" noChangeArrowheads="1" noChangeShapeType="1"/>
            </p:cNvCxnSpPr>
            <p:nvPr/>
          </p:nvCxnSpPr>
          <p:spPr>
            <a:xfrm>
              <a:off x="1066785" y="3019961"/>
              <a:ext cx="2045295" cy="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6" name="object 15">
            <a:extLst>
              <a:ext uri="{FF2B5EF4-FFF2-40B4-BE49-F238E27FC236}">
                <a16:creationId xmlns:a16="http://schemas.microsoft.com/office/drawing/2014/main" id="{3F7933AD-9F34-D42B-A890-C8FDA5A26F08}"/>
              </a:ext>
            </a:extLst>
          </p:cNvPr>
          <p:cNvSpPr txBox="1">
            <a:spLocks noGrp="1" noRot="1" noMove="1" noResize="1" noEditPoints="1" noAdjustHandles="1" noChangeArrowheads="1" noChangeShapeType="1"/>
          </p:cNvSpPr>
          <p:nvPr/>
        </p:nvSpPr>
        <p:spPr>
          <a:xfrm>
            <a:off x="1668723" y="8809796"/>
            <a:ext cx="632015" cy="320601"/>
          </a:xfrm>
          <a:prstGeom prst="rect">
            <a:avLst/>
          </a:prstGeom>
        </p:spPr>
        <p:txBody>
          <a:bodyPr vert="horz" wrap="square" lIns="0" tIns="12700" rIns="0" bIns="0" rtlCol="0">
            <a:spAutoFit/>
          </a:bodyPr>
          <a:lstStyle/>
          <a:p>
            <a:pPr marL="0" lvl="1"/>
            <a:r>
              <a:rPr lang="de-CH" sz="2000" b="1" dirty="0">
                <a:solidFill>
                  <a:schemeClr val="bg1"/>
                </a:solidFill>
              </a:rPr>
              <a:t>2 km</a:t>
            </a:r>
          </a:p>
        </p:txBody>
      </p:sp>
      <p:sp>
        <p:nvSpPr>
          <p:cNvPr id="38" name="ZoneTexte 37">
            <a:extLst>
              <a:ext uri="{FF2B5EF4-FFF2-40B4-BE49-F238E27FC236}">
                <a16:creationId xmlns:a16="http://schemas.microsoft.com/office/drawing/2014/main" id="{C6A61573-C151-086F-0CB5-823D22EB5CF9}"/>
              </a:ext>
            </a:extLst>
          </p:cNvPr>
          <p:cNvSpPr txBox="1">
            <a:spLocks noGrp="1" noRot="1" noMove="1" noResize="1" noEditPoints="1" noAdjustHandles="1" noChangeArrowheads="1" noChangeShapeType="1"/>
          </p:cNvSpPr>
          <p:nvPr/>
        </p:nvSpPr>
        <p:spPr>
          <a:xfrm>
            <a:off x="10412730" y="7062588"/>
            <a:ext cx="4375934" cy="892552"/>
          </a:xfrm>
          <a:prstGeom prst="rect">
            <a:avLst/>
          </a:prstGeom>
          <a:noFill/>
        </p:spPr>
        <p:txBody>
          <a:bodyPr wrap="square">
            <a:spAutoFit/>
          </a:bodyPr>
          <a:lstStyle/>
          <a:p>
            <a:pPr>
              <a:spcAft>
                <a:spcPts val="600"/>
              </a:spcAft>
            </a:pPr>
            <a:r>
              <a:rPr lang="it-IT" sz="1400" b="1" dirty="0">
                <a:solidFill>
                  <a:srgbClr val="FFFFFF"/>
                </a:solidFill>
                <a:latin typeface="Source Sans Pro" panose="020B0503030403020204" pitchFamily="34" charset="0"/>
                <a:ea typeface="Source Sans Pro" panose="020B0503030403020204" pitchFamily="34" charset="0"/>
              </a:rPr>
              <a:t>… fino a quando i cani da protezione si calmano !</a:t>
            </a:r>
          </a:p>
          <a:p>
            <a:pPr>
              <a:spcAft>
                <a:spcPts val="600"/>
              </a:spcAft>
            </a:pPr>
            <a:r>
              <a:rPr lang="it-IT" sz="1400" b="1" dirty="0">
                <a:solidFill>
                  <a:srgbClr val="FFFFFF"/>
                </a:solidFill>
                <a:latin typeface="Source Sans Pro" panose="020B0503030403020204" pitchFamily="34" charset="0"/>
                <a:ea typeface="Source Sans Pro" panose="020B0503030403020204" pitchFamily="34" charset="0"/>
              </a:rPr>
              <a:t>… fin ch’</a:t>
            </a:r>
            <a:r>
              <a:rPr lang="it-IT" sz="1400" b="1" dirty="0" err="1">
                <a:solidFill>
                  <a:srgbClr val="FFFFFF"/>
                </a:solidFill>
                <a:latin typeface="Source Sans Pro" panose="020B0503030403020204" pitchFamily="34" charset="0"/>
                <a:ea typeface="Source Sans Pro" panose="020B0503030403020204" pitchFamily="34" charset="0"/>
              </a:rPr>
              <a:t>ils</a:t>
            </a:r>
            <a:r>
              <a:rPr lang="it-IT" sz="1400" b="1" dirty="0">
                <a:solidFill>
                  <a:srgbClr val="FFFFFF"/>
                </a:solidFill>
                <a:latin typeface="Source Sans Pro" panose="020B0503030403020204" pitchFamily="34" charset="0"/>
                <a:ea typeface="Source Sans Pro" panose="020B0503030403020204" pitchFamily="34" charset="0"/>
              </a:rPr>
              <a:t> </a:t>
            </a:r>
            <a:r>
              <a:rPr lang="it-IT" sz="1400" b="1" dirty="0" err="1">
                <a:solidFill>
                  <a:srgbClr val="FFFFFF"/>
                </a:solidFill>
                <a:latin typeface="Source Sans Pro" panose="020B0503030403020204" pitchFamily="34" charset="0"/>
                <a:ea typeface="Source Sans Pro" panose="020B0503030403020204" pitchFamily="34" charset="0"/>
              </a:rPr>
              <a:t>chauns</a:t>
            </a:r>
            <a:r>
              <a:rPr lang="it-IT" sz="1400" b="1" dirty="0">
                <a:solidFill>
                  <a:srgbClr val="FFFFFF"/>
                </a:solidFill>
                <a:latin typeface="Source Sans Pro" panose="020B0503030403020204" pitchFamily="34" charset="0"/>
                <a:ea typeface="Source Sans Pro" panose="020B0503030403020204" pitchFamily="34" charset="0"/>
              </a:rPr>
              <a:t> da </a:t>
            </a:r>
            <a:r>
              <a:rPr lang="it-IT" sz="1400" b="1" dirty="0" err="1">
                <a:solidFill>
                  <a:srgbClr val="FFFFFF"/>
                </a:solidFill>
                <a:latin typeface="Source Sans Pro" panose="020B0503030403020204" pitchFamily="34" charset="0"/>
                <a:ea typeface="Source Sans Pro" panose="020B0503030403020204" pitchFamily="34" charset="0"/>
              </a:rPr>
              <a:t>protecziun</a:t>
            </a:r>
            <a:r>
              <a:rPr lang="it-IT" sz="1400" b="1" dirty="0">
                <a:solidFill>
                  <a:srgbClr val="FFFFFF"/>
                </a:solidFill>
                <a:latin typeface="Source Sans Pro" panose="020B0503030403020204" pitchFamily="34" charset="0"/>
                <a:ea typeface="Source Sans Pro" panose="020B0503030403020204" pitchFamily="34" charset="0"/>
              </a:rPr>
              <a:t> </a:t>
            </a:r>
            <a:r>
              <a:rPr lang="it-IT" sz="1400" b="1" dirty="0" err="1">
                <a:solidFill>
                  <a:srgbClr val="FFFFFF"/>
                </a:solidFill>
                <a:latin typeface="Source Sans Pro" panose="020B0503030403020204" pitchFamily="34" charset="0"/>
                <a:ea typeface="Source Sans Pro" panose="020B0503030403020204" pitchFamily="34" charset="0"/>
              </a:rPr>
              <a:t>èn</a:t>
            </a:r>
            <a:r>
              <a:rPr lang="it-IT" sz="1400" b="1" dirty="0">
                <a:solidFill>
                  <a:srgbClr val="FFFFFF"/>
                </a:solidFill>
                <a:latin typeface="Source Sans Pro" panose="020B0503030403020204" pitchFamily="34" charset="0"/>
                <a:ea typeface="Source Sans Pro" panose="020B0503030403020204" pitchFamily="34" charset="0"/>
              </a:rPr>
              <a:t> sa </a:t>
            </a:r>
            <a:r>
              <a:rPr lang="it-IT" sz="1400" b="1" dirty="0" err="1">
                <a:solidFill>
                  <a:srgbClr val="FFFFFF"/>
                </a:solidFill>
                <a:latin typeface="Source Sans Pro" panose="020B0503030403020204" pitchFamily="34" charset="0"/>
                <a:ea typeface="Source Sans Pro" panose="020B0503030403020204" pitchFamily="34" charset="0"/>
              </a:rPr>
              <a:t>calmads</a:t>
            </a:r>
            <a:r>
              <a:rPr lang="it-IT" sz="1400" b="1" dirty="0">
                <a:solidFill>
                  <a:srgbClr val="FFFFFF"/>
                </a:solidFill>
                <a:latin typeface="Source Sans Pro" panose="020B0503030403020204" pitchFamily="34" charset="0"/>
                <a:ea typeface="Source Sans Pro" panose="020B0503030403020204" pitchFamily="34" charset="0"/>
              </a:rPr>
              <a:t>! </a:t>
            </a:r>
            <a:endParaRPr lang="de-DE" sz="1400" b="1" dirty="0">
              <a:solidFill>
                <a:srgbClr val="FFFFFF"/>
              </a:solidFill>
              <a:latin typeface="Source Sans Pro" panose="020B0503030403020204" pitchFamily="34" charset="0"/>
              <a:ea typeface="Source Sans Pro" panose="020B0503030403020204" pitchFamily="34" charset="0"/>
            </a:endParaRPr>
          </a:p>
          <a:p>
            <a:endParaRPr lang="de-DE" sz="1400" b="1" dirty="0">
              <a:solidFill>
                <a:srgbClr val="FFFFFF"/>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7026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B4F16-AD92-3CFD-B3BD-2AFB37B9B662}"/>
            </a:ext>
          </a:extLst>
        </p:cNvPr>
        <p:cNvGrpSpPr/>
        <p:nvPr/>
      </p:nvGrpSpPr>
      <p:grpSpPr>
        <a:xfrm>
          <a:off x="0" y="0"/>
          <a:ext cx="0" cy="0"/>
          <a:chOff x="0" y="0"/>
          <a:chExt cx="0" cy="0"/>
        </a:xfrm>
      </p:grpSpPr>
      <p:sp>
        <p:nvSpPr>
          <p:cNvPr id="39" name="Bildplatzhalter 38">
            <a:extLst>
              <a:ext uri="{FF2B5EF4-FFF2-40B4-BE49-F238E27FC236}">
                <a16:creationId xmlns:a16="http://schemas.microsoft.com/office/drawing/2014/main" id="{E81B2690-4A56-5291-299A-7559E58C3076}"/>
              </a:ext>
            </a:extLst>
          </p:cNvPr>
          <p:cNvSpPr>
            <a:spLocks noGrp="1" noRot="1" noMove="1" noResize="1" noEditPoints="1" noAdjustHandles="1" noChangeArrowheads="1" noChangeShapeType="1"/>
          </p:cNvSpPr>
          <p:nvPr>
            <p:ph type="pic" sz="quarter" idx="10"/>
          </p:nvPr>
        </p:nvSpPr>
        <p:spPr>
          <a:xfrm>
            <a:off x="0" y="0"/>
            <a:ext cx="8896350" cy="8662988"/>
          </a:xfrm>
        </p:spPr>
        <p:txBody>
          <a:bodyPr/>
          <a:lstStyle/>
          <a:p>
            <a:endParaRPr lang="de-CH" dirty="0"/>
          </a:p>
        </p:txBody>
      </p:sp>
      <p:sp>
        <p:nvSpPr>
          <p:cNvPr id="4" name="Rechteck 3">
            <a:extLst>
              <a:ext uri="{FF2B5EF4-FFF2-40B4-BE49-F238E27FC236}">
                <a16:creationId xmlns:a16="http://schemas.microsoft.com/office/drawing/2014/main" id="{077FE4EA-099A-8D46-A60F-2A562477D622}"/>
              </a:ext>
            </a:extLst>
          </p:cNvPr>
          <p:cNvSpPr>
            <a:spLocks noGrp="1" noRot="1" noMove="1" noResize="1" noEditPoints="1" noAdjustHandles="1" noChangeArrowheads="1" noChangeShapeType="1"/>
          </p:cNvSpPr>
          <p:nvPr/>
        </p:nvSpPr>
        <p:spPr>
          <a:xfrm>
            <a:off x="8896350" y="0"/>
            <a:ext cx="6223000" cy="1069181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object 5">
            <a:extLst>
              <a:ext uri="{FF2B5EF4-FFF2-40B4-BE49-F238E27FC236}">
                <a16:creationId xmlns:a16="http://schemas.microsoft.com/office/drawing/2014/main" id="{7F715AC5-4213-D58F-8044-C51FFFB5F151}"/>
              </a:ext>
            </a:extLst>
          </p:cNvPr>
          <p:cNvSpPr>
            <a:spLocks noGrp="1" noRot="1" noMove="1" noResize="1" noEditPoints="1" noAdjustHandles="1" noChangeArrowheads="1" noChangeShapeType="1"/>
          </p:cNvSpPr>
          <p:nvPr/>
        </p:nvSpPr>
        <p:spPr>
          <a:xfrm>
            <a:off x="1" y="8891588"/>
            <a:ext cx="8896350" cy="1800225"/>
          </a:xfrm>
          <a:custGeom>
            <a:avLst/>
            <a:gdLst/>
            <a:ahLst/>
            <a:cxnLst/>
            <a:rect l="l" t="t" r="r" b="b"/>
            <a:pathLst>
              <a:path w="8748395" h="1800225">
                <a:moveTo>
                  <a:pt x="0" y="1799996"/>
                </a:moveTo>
                <a:lnTo>
                  <a:pt x="8748001" y="1799996"/>
                </a:lnTo>
                <a:lnTo>
                  <a:pt x="8748001" y="0"/>
                </a:lnTo>
                <a:lnTo>
                  <a:pt x="0" y="0"/>
                </a:lnTo>
                <a:lnTo>
                  <a:pt x="0" y="1799996"/>
                </a:lnTo>
                <a:close/>
              </a:path>
            </a:pathLst>
          </a:custGeom>
          <a:solidFill>
            <a:srgbClr val="D1D3D4"/>
          </a:solidFill>
        </p:spPr>
        <p:txBody>
          <a:bodyPr wrap="square" lIns="0" tIns="0" rIns="0" bIns="0" rtlCol="0"/>
          <a:lstStyle/>
          <a:p>
            <a:endParaRPr dirty="0"/>
          </a:p>
        </p:txBody>
      </p:sp>
      <p:sp>
        <p:nvSpPr>
          <p:cNvPr id="6" name="Rechteck 5">
            <a:extLst>
              <a:ext uri="{FF2B5EF4-FFF2-40B4-BE49-F238E27FC236}">
                <a16:creationId xmlns:a16="http://schemas.microsoft.com/office/drawing/2014/main" id="{11D3D58A-91EF-2638-A9BB-7D37C7182FED}"/>
              </a:ext>
            </a:extLst>
          </p:cNvPr>
          <p:cNvSpPr>
            <a:spLocks noGrp="1" noRot="1" noMove="1" noResize="1" noEditPoints="1" noAdjustHandles="1" noChangeArrowheads="1" noChangeShapeType="1"/>
          </p:cNvSpPr>
          <p:nvPr/>
        </p:nvSpPr>
        <p:spPr>
          <a:xfrm>
            <a:off x="-1" y="8662988"/>
            <a:ext cx="8896349" cy="45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 name="Grafik 7">
            <a:extLst>
              <a:ext uri="{FF2B5EF4-FFF2-40B4-BE49-F238E27FC236}">
                <a16:creationId xmlns:a16="http://schemas.microsoft.com/office/drawing/2014/main" id="{9E17005F-5515-9F5F-56BB-BAEB157054A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184229" y="9120188"/>
            <a:ext cx="1066801" cy="1066801"/>
          </a:xfrm>
          <a:prstGeom prst="rect">
            <a:avLst/>
          </a:prstGeom>
        </p:spPr>
      </p:pic>
      <p:pic>
        <p:nvPicPr>
          <p:cNvPr id="9" name="Grafik 8">
            <a:extLst>
              <a:ext uri="{FF2B5EF4-FFF2-40B4-BE49-F238E27FC236}">
                <a16:creationId xmlns:a16="http://schemas.microsoft.com/office/drawing/2014/main" id="{8B985AED-E352-5D55-EDE2-8487B3301D8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p:blipFill>
        <p:spPr>
          <a:xfrm>
            <a:off x="10587953" y="9119213"/>
            <a:ext cx="1066801" cy="1066801"/>
          </a:xfrm>
          <a:prstGeom prst="rect">
            <a:avLst/>
          </a:prstGeom>
        </p:spPr>
      </p:pic>
      <p:pic>
        <p:nvPicPr>
          <p:cNvPr id="10" name="Grafik 9">
            <a:extLst>
              <a:ext uri="{FF2B5EF4-FFF2-40B4-BE49-F238E27FC236}">
                <a16:creationId xmlns:a16="http://schemas.microsoft.com/office/drawing/2014/main" id="{6CE4EA80-A8B6-8966-D36E-089B2E99AB80}"/>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p:blipFill>
        <p:spPr>
          <a:xfrm>
            <a:off x="11991677" y="9120819"/>
            <a:ext cx="1066801" cy="1063587"/>
          </a:xfrm>
          <a:prstGeom prst="rect">
            <a:avLst/>
          </a:prstGeom>
        </p:spPr>
      </p:pic>
      <p:pic>
        <p:nvPicPr>
          <p:cNvPr id="11" name="Grafik 10">
            <a:extLst>
              <a:ext uri="{FF2B5EF4-FFF2-40B4-BE49-F238E27FC236}">
                <a16:creationId xmlns:a16="http://schemas.microsoft.com/office/drawing/2014/main" id="{AA7401E9-945E-128A-350B-5A320DD8F571}"/>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13412368" y="9143154"/>
            <a:ext cx="1066801" cy="1063578"/>
          </a:xfrm>
          <a:prstGeom prst="rect">
            <a:avLst/>
          </a:prstGeom>
        </p:spPr>
      </p:pic>
      <p:sp>
        <p:nvSpPr>
          <p:cNvPr id="12" name="object 3">
            <a:extLst>
              <a:ext uri="{FF2B5EF4-FFF2-40B4-BE49-F238E27FC236}">
                <a16:creationId xmlns:a16="http://schemas.microsoft.com/office/drawing/2014/main" id="{43743EE3-83DA-EB93-98BD-32AC84AFE6AC}"/>
              </a:ext>
            </a:extLst>
          </p:cNvPr>
          <p:cNvSpPr txBox="1">
            <a:spLocks noGrp="1" noRot="1" noMove="1" noResize="1" noEditPoints="1" noAdjustHandles="1" noChangeArrowheads="1" noChangeShapeType="1"/>
          </p:cNvSpPr>
          <p:nvPr/>
        </p:nvSpPr>
        <p:spPr>
          <a:xfrm>
            <a:off x="9277350" y="317084"/>
            <a:ext cx="5383195" cy="4655121"/>
          </a:xfrm>
          <a:prstGeom prst="rect">
            <a:avLst/>
          </a:prstGeom>
        </p:spPr>
        <p:txBody>
          <a:bodyPr vert="horz" wrap="square" lIns="0" tIns="7620" rIns="0" bIns="0" rtlCol="0" anchor="t">
            <a:spAutoFit/>
          </a:bodyPr>
          <a:lstStyle/>
          <a:p>
            <a:pPr>
              <a:spcAft>
                <a:spcPts val="600"/>
              </a:spcAft>
            </a:pPr>
            <a:r>
              <a:rPr lang="de-CH" sz="2400" b="1" dirty="0" err="1">
                <a:solidFill>
                  <a:srgbClr val="FFFFFF"/>
                </a:solidFill>
                <a:latin typeface="Source Sans Pro" panose="020B0503030403020204" pitchFamily="34" charset="0"/>
                <a:ea typeface="Source Sans Pro" panose="020B0503030403020204" pitchFamily="34" charset="0"/>
              </a:rPr>
              <a:t>Cani</a:t>
            </a:r>
            <a:r>
              <a:rPr lang="de-CH" sz="2400" b="1" dirty="0">
                <a:solidFill>
                  <a:srgbClr val="FFFFFF"/>
                </a:solidFill>
                <a:latin typeface="Source Sans Pro" panose="020B0503030403020204" pitchFamily="34" charset="0"/>
                <a:ea typeface="Source Sans Pro" panose="020B0503030403020204" pitchFamily="34" charset="0"/>
              </a:rPr>
              <a:t> da </a:t>
            </a:r>
            <a:r>
              <a:rPr lang="de-CH" sz="2400" b="1" dirty="0" err="1">
                <a:solidFill>
                  <a:srgbClr val="FFFFFF"/>
                </a:solidFill>
                <a:latin typeface="Source Sans Pro" panose="020B0503030403020204" pitchFamily="34" charset="0"/>
                <a:ea typeface="Source Sans Pro" panose="020B0503030403020204" pitchFamily="34" charset="0"/>
              </a:rPr>
              <a:t>protezione</a:t>
            </a:r>
            <a:r>
              <a:rPr lang="de-CH" sz="2400" b="1" dirty="0">
                <a:solidFill>
                  <a:srgbClr val="FFFFFF"/>
                </a:solidFill>
                <a:latin typeface="Source Sans Pro" panose="020B0503030403020204" pitchFamily="34" charset="0"/>
                <a:ea typeface="Source Sans Pro" panose="020B0503030403020204" pitchFamily="34" charset="0"/>
              </a:rPr>
              <a:t> al </a:t>
            </a:r>
            <a:r>
              <a:rPr lang="de-CH" sz="2400" b="1" dirty="0" err="1">
                <a:solidFill>
                  <a:srgbClr val="FFFFFF"/>
                </a:solidFill>
                <a:latin typeface="Source Sans Pro" panose="020B0503030403020204" pitchFamily="34" charset="0"/>
                <a:ea typeface="Source Sans Pro" panose="020B0503030403020204" pitchFamily="34" charset="0"/>
              </a:rPr>
              <a:t>lavoro</a:t>
            </a:r>
            <a:r>
              <a:rPr lang="de-CH" sz="2400" b="1" dirty="0">
                <a:solidFill>
                  <a:srgbClr val="FFFFFF"/>
                </a:solidFill>
                <a:latin typeface="Source Sans Pro" panose="020B0503030403020204" pitchFamily="34" charset="0"/>
                <a:ea typeface="Source Sans Pro" panose="020B0503030403020204" pitchFamily="34" charset="0"/>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it-IT" sz="1400" dirty="0">
                <a:solidFill>
                  <a:srgbClr val="FFFFFF"/>
                </a:solidFill>
                <a:latin typeface="Source Sans Pro" panose="020B0503030403020204" pitchFamily="34" charset="0"/>
                <a:ea typeface="Source Sans Pro" panose="020B0503030403020204" pitchFamily="34" charset="0"/>
              </a:rPr>
              <a:t>I cani da protezione delle greggi difendono le loro pecore da lupi, linci, orsi, volpi e cani randagi. Esso non rappresenta un pericolo per le persone, ma può incutere timore per il suo aspetto e il suo comportamento. Se doveste incontrare il cane da protezione è importante che vi atteniate alle regole di comportamento raffigurate nelle vignette sottostanti. </a:t>
            </a:r>
          </a:p>
          <a:p>
            <a:pPr>
              <a:spcAft>
                <a:spcPts val="600"/>
              </a:spcAft>
            </a:pPr>
            <a:r>
              <a:rPr lang="it-IT" sz="1400" dirty="0">
                <a:solidFill>
                  <a:srgbClr val="FFFFFF"/>
                </a:solidFill>
                <a:latin typeface="Source Sans Pro" panose="020B0503030403020204" pitchFamily="34" charset="0"/>
                <a:ea typeface="Source Sans Pro" panose="020B0503030403020204" pitchFamily="34" charset="0"/>
              </a:rPr>
              <a:t>Nelle zone marcate in viola è possibile incontrare cani da protezione del gregge.</a:t>
            </a:r>
            <a:endParaRPr lang="de-CH" sz="1400" dirty="0">
              <a:solidFill>
                <a:srgbClr val="FFFFFF"/>
              </a:solidFill>
              <a:latin typeface="Source Sans Pro" panose="020B0503030403020204" pitchFamily="34" charset="0"/>
              <a:ea typeface="Source Sans Pro" panose="020B0503030403020204" pitchFamily="34" charset="0"/>
            </a:endParaRPr>
          </a:p>
          <a:p>
            <a:pPr rtl="0">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a:p>
            <a:pPr>
              <a:spcAft>
                <a:spcPts val="600"/>
              </a:spcAft>
            </a:pPr>
            <a:r>
              <a:rPr lang="en-US" sz="2400" b="1" dirty="0" err="1">
                <a:solidFill>
                  <a:srgbClr val="FFFFFF"/>
                </a:solidFill>
                <a:latin typeface="Source Sans Pro" panose="020B0503030403020204" pitchFamily="34" charset="0"/>
                <a:ea typeface="Source Sans Pro" panose="020B0503030403020204" pitchFamily="34" charset="0"/>
                <a:cs typeface="Helvetica 55 Roman"/>
              </a:rPr>
              <a:t>Arbeitende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 </a:t>
            </a:r>
            <a:r>
              <a:rPr lang="en-US" sz="2400" b="1" dirty="0" err="1">
                <a:solidFill>
                  <a:srgbClr val="FFFFFF"/>
                </a:solidFill>
                <a:latin typeface="Source Sans Pro" panose="020B0503030403020204" pitchFamily="34" charset="0"/>
                <a:ea typeface="Source Sans Pro" panose="020B0503030403020204" pitchFamily="34" charset="0"/>
                <a:cs typeface="Helvetica 55 Roman"/>
              </a:rPr>
              <a:t>Herdenschutzhunde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Die Herdenschutzhunde verteidigen ihre Schafe gegen Wölfe, Luchse, Füchse und wildernde Hunde. Für Menschen sind sie keine Gefahr. </a:t>
            </a:r>
            <a:br>
              <a:rPr lang="de-CH" sz="1400" dirty="0">
                <a:solidFill>
                  <a:srgbClr val="FFFFFF"/>
                </a:solidFill>
                <a:latin typeface="Source Sans Pro" panose="020B0503030403020204" pitchFamily="34" charset="0"/>
                <a:ea typeface="Source Sans Pro" panose="020B0503030403020204" pitchFamily="34" charset="0"/>
                <a:cs typeface="Helvetica 55 Roman"/>
              </a:rPr>
            </a:br>
            <a:r>
              <a:rPr lang="de-CH" sz="1400" dirty="0">
                <a:solidFill>
                  <a:srgbClr val="FFFFFF"/>
                </a:solidFill>
                <a:latin typeface="Source Sans Pro" panose="020B0503030403020204" pitchFamily="34" charset="0"/>
                <a:ea typeface="Source Sans Pro" panose="020B0503030403020204" pitchFamily="34" charset="0"/>
                <a:cs typeface="Helvetica 55 Roman"/>
              </a:rPr>
              <a:t>Ihr Auftreten kann jedoch einschüchtern. Vermeiden Sie die Hunde und ihre Schafe zu stören und halten Sie sich an die auf den Piktogrammen aufgeführten Verhaltensregeln.</a:t>
            </a:r>
          </a:p>
          <a:p>
            <a:pPr>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Auf der violett markierten </a:t>
            </a:r>
            <a:r>
              <a:rPr lang="de-CH" sz="1400" dirty="0" err="1">
                <a:solidFill>
                  <a:srgbClr val="FFFFFF"/>
                </a:solidFill>
                <a:latin typeface="Source Sans Pro" panose="020B0503030403020204" pitchFamily="34" charset="0"/>
                <a:ea typeface="Source Sans Pro" panose="020B0503030403020204" pitchFamily="34" charset="0"/>
                <a:cs typeface="Helvetica 55 Roman"/>
              </a:rPr>
              <a:t>Alpweide</a:t>
            </a:r>
            <a:r>
              <a:rPr lang="de-CH" sz="1400" dirty="0">
                <a:solidFill>
                  <a:srgbClr val="FFFFFF"/>
                </a:solidFill>
                <a:latin typeface="Source Sans Pro" panose="020B0503030403020204" pitchFamily="34" charset="0"/>
                <a:ea typeface="Source Sans Pro" panose="020B0503030403020204" pitchFamily="34" charset="0"/>
                <a:cs typeface="Helvetica 55 Roman"/>
              </a:rPr>
              <a:t> ist damit zu rechnen, auf Herdenschutzhunde zu treffen</a:t>
            </a: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p:txBody>
      </p:sp>
      <p:sp>
        <p:nvSpPr>
          <p:cNvPr id="13" name="Rechteck: abgerundete Ecken 12">
            <a:extLst>
              <a:ext uri="{FF2B5EF4-FFF2-40B4-BE49-F238E27FC236}">
                <a16:creationId xmlns:a16="http://schemas.microsoft.com/office/drawing/2014/main" id="{EDA97B42-1E69-4F04-5FBB-04B5B606EAD2}"/>
              </a:ext>
            </a:extLst>
          </p:cNvPr>
          <p:cNvSpPr>
            <a:spLocks noGrp="1" noRot="1" noMove="1" noResize="1" noEditPoints="1" noAdjustHandles="1" noChangeArrowheads="1" noChangeShapeType="1"/>
          </p:cNvSpPr>
          <p:nvPr/>
        </p:nvSpPr>
        <p:spPr>
          <a:xfrm>
            <a:off x="9277350" y="5601853"/>
            <a:ext cx="2514600" cy="60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object 24">
            <a:extLst>
              <a:ext uri="{FF2B5EF4-FFF2-40B4-BE49-F238E27FC236}">
                <a16:creationId xmlns:a16="http://schemas.microsoft.com/office/drawing/2014/main" id="{B0D632ED-9F90-DF48-2D3B-3ED80341845B}"/>
              </a:ext>
            </a:extLst>
          </p:cNvPr>
          <p:cNvSpPr txBox="1">
            <a:spLocks noGrp="1" noRot="1" noMove="1" noResize="1" noEditPoints="1" noAdjustHandles="1" noChangeArrowheads="1" noChangeShapeType="1"/>
          </p:cNvSpPr>
          <p:nvPr/>
        </p:nvSpPr>
        <p:spPr>
          <a:xfrm>
            <a:off x="9373646" y="5682330"/>
            <a:ext cx="2438400" cy="443711"/>
          </a:xfrm>
          <a:prstGeom prst="rect">
            <a:avLst/>
          </a:prstGeom>
        </p:spPr>
        <p:txBody>
          <a:bodyPr vert="horz" wrap="square" lIns="0" tIns="12700" rIns="0" bIns="0" rtlCol="0">
            <a:spAutoFit/>
          </a:bodyPr>
          <a:lstStyle/>
          <a:p>
            <a:pPr marL="12700">
              <a:lnSpc>
                <a:spcPct val="100000"/>
              </a:lnSpc>
              <a:spcBef>
                <a:spcPts val="100"/>
              </a:spcBef>
            </a:pPr>
            <a:r>
              <a:rPr lang="fr-CH" sz="1400" b="1" dirty="0" err="1">
                <a:solidFill>
                  <a:srgbClr val="231F20"/>
                </a:solidFill>
                <a:latin typeface="Source Sans Pro" panose="020B0503030403020204" pitchFamily="34" charset="0"/>
                <a:ea typeface="Source Sans Pro" panose="020B0503030403020204" pitchFamily="34" charset="0"/>
                <a:cs typeface="Helvetica 55 Roman"/>
              </a:rPr>
              <a:t>Contatto</a:t>
            </a:r>
            <a:r>
              <a:rPr lang="fr-CH" sz="1400" b="1" dirty="0">
                <a:solidFill>
                  <a:srgbClr val="231F20"/>
                </a:solidFill>
                <a:latin typeface="Source Sans Pro" panose="020B0503030403020204" pitchFamily="34" charset="0"/>
                <a:ea typeface="Source Sans Pro" panose="020B0503030403020204" pitchFamily="34" charset="0"/>
                <a:cs typeface="Helvetica 55 Roman"/>
              </a:rPr>
              <a:t> </a:t>
            </a:r>
            <a:r>
              <a:rPr sz="1400" b="1" dirty="0">
                <a:solidFill>
                  <a:srgbClr val="231F20"/>
                </a:solidFill>
                <a:latin typeface="Source Sans Pro" panose="020B0503030403020204" pitchFamily="34" charset="0"/>
                <a:ea typeface="Source Sans Pro" panose="020B0503030403020204" pitchFamily="34" charset="0"/>
                <a:cs typeface="Helvetica 55 Roman"/>
              </a:rPr>
              <a:t>/ </a:t>
            </a:r>
            <a:r>
              <a:rPr lang="fr-CH" sz="1400" b="1" dirty="0">
                <a:solidFill>
                  <a:srgbClr val="231F20"/>
                </a:solidFill>
                <a:latin typeface="Source Sans Pro" panose="020B0503030403020204" pitchFamily="34" charset="0"/>
                <a:ea typeface="Source Sans Pro" panose="020B0503030403020204" pitchFamily="34" charset="0"/>
                <a:cs typeface="Helvetica 55 Roman"/>
              </a:rPr>
              <a:t>K</a:t>
            </a:r>
            <a:r>
              <a:rPr sz="1400" b="1" dirty="0" err="1">
                <a:solidFill>
                  <a:srgbClr val="231F20"/>
                </a:solidFill>
                <a:latin typeface="Source Sans Pro" panose="020B0503030403020204" pitchFamily="34" charset="0"/>
                <a:ea typeface="Source Sans Pro" panose="020B0503030403020204" pitchFamily="34" charset="0"/>
                <a:cs typeface="Helvetica 55 Roman"/>
              </a:rPr>
              <a:t>onta</a:t>
            </a:r>
            <a:r>
              <a:rPr lang="fr-CH" sz="1400" b="1" dirty="0">
                <a:solidFill>
                  <a:srgbClr val="231F20"/>
                </a:solidFill>
                <a:latin typeface="Source Sans Pro" panose="020B0503030403020204" pitchFamily="34" charset="0"/>
                <a:ea typeface="Source Sans Pro" panose="020B0503030403020204" pitchFamily="34" charset="0"/>
                <a:cs typeface="Helvetica 55 Roman"/>
              </a:rPr>
              <a:t>k</a:t>
            </a:r>
            <a:r>
              <a:rPr sz="1400" b="1" dirty="0">
                <a:solidFill>
                  <a:srgbClr val="231F20"/>
                </a:solidFill>
                <a:latin typeface="Source Sans Pro" panose="020B0503030403020204" pitchFamily="34" charset="0"/>
                <a:ea typeface="Source Sans Pro" panose="020B0503030403020204" pitchFamily="34" charset="0"/>
                <a:cs typeface="Helvetica 55 Roman"/>
              </a:rPr>
              <a:t>t </a:t>
            </a:r>
            <a:r>
              <a:rPr sz="1400" b="1" dirty="0">
                <a:solidFill>
                  <a:srgbClr val="231F20"/>
                </a:solidFill>
                <a:latin typeface="Aptos" panose="020B0004020202020204" pitchFamily="34" charset="0"/>
                <a:cs typeface="Helvetica 55 Roman"/>
              </a:rPr>
              <a:t>:</a:t>
            </a:r>
            <a:endParaRPr sz="1400" dirty="0">
              <a:latin typeface="Aptos" panose="020B0004020202020204" pitchFamily="34" charset="0"/>
              <a:cs typeface="Helvetica 55 Roman"/>
            </a:endParaRPr>
          </a:p>
          <a:p>
            <a:pPr marL="12700">
              <a:lnSpc>
                <a:spcPct val="100000"/>
              </a:lnSpc>
            </a:pPr>
            <a:r>
              <a:rPr sz="1400" dirty="0">
                <a:solidFill>
                  <a:srgbClr val="231F20"/>
                </a:solidFill>
                <a:latin typeface="Source Sans Pro" panose="020B0503030403020204" pitchFamily="34" charset="0"/>
                <a:ea typeface="Source Sans Pro" panose="020B0503030403020204" pitchFamily="34" charset="0"/>
                <a:cs typeface="Trebuchet MS"/>
              </a:rPr>
              <a:t>Armin Kälin, 079 757 31 53</a:t>
            </a:r>
            <a:endParaRPr sz="1400" dirty="0">
              <a:latin typeface="Source Sans Pro" panose="020B0503030403020204" pitchFamily="34" charset="0"/>
              <a:ea typeface="Source Sans Pro" panose="020B0503030403020204" pitchFamily="34" charset="0"/>
              <a:cs typeface="Trebuchet MS"/>
            </a:endParaRPr>
          </a:p>
        </p:txBody>
      </p:sp>
      <p:sp>
        <p:nvSpPr>
          <p:cNvPr id="15" name="Textfeld 14">
            <a:extLst>
              <a:ext uri="{FF2B5EF4-FFF2-40B4-BE49-F238E27FC236}">
                <a16:creationId xmlns:a16="http://schemas.microsoft.com/office/drawing/2014/main" id="{5A1206DA-90CB-07E8-EA52-B29B7ACA8EB5}"/>
              </a:ext>
            </a:extLst>
          </p:cNvPr>
          <p:cNvSpPr txBox="1">
            <a:spLocks noGrp="1" noRot="1" noMove="1" noResize="1" noEditPoints="1" noAdjustHandles="1" noChangeArrowheads="1" noChangeShapeType="1"/>
          </p:cNvSpPr>
          <p:nvPr/>
        </p:nvSpPr>
        <p:spPr>
          <a:xfrm>
            <a:off x="6293826" y="8678986"/>
            <a:ext cx="2528626" cy="415498"/>
          </a:xfrm>
          <a:prstGeom prst="rect">
            <a:avLst/>
          </a:prstGeom>
          <a:noFill/>
        </p:spPr>
        <p:txBody>
          <a:bodyPr wrap="square" rtlCol="0">
            <a:spAutoFit/>
          </a:bodyPr>
          <a:lstStyle/>
          <a:p>
            <a:r>
              <a:rPr lang="en-GB" sz="1050" dirty="0">
                <a:solidFill>
                  <a:srgbClr val="231F20"/>
                </a:solidFill>
                <a:latin typeface="Aptos" panose="020B0004020202020204" pitchFamily="34" charset="0"/>
                <a:cs typeface="Trebuchet MS"/>
              </a:rPr>
              <a:t>Fonte : </a:t>
            </a:r>
            <a:r>
              <a:rPr lang="en-GB" sz="1050" dirty="0" err="1">
                <a:solidFill>
                  <a:srgbClr val="231F20"/>
                </a:solidFill>
                <a:latin typeface="Aptos" panose="020B0004020202020204" pitchFamily="34" charset="0"/>
                <a:cs typeface="Trebuchet MS"/>
              </a:rPr>
              <a:t>Ufficio</a:t>
            </a:r>
            <a:r>
              <a:rPr lang="en-GB" sz="1050" dirty="0">
                <a:solidFill>
                  <a:srgbClr val="231F20"/>
                </a:solidFill>
                <a:latin typeface="Aptos" panose="020B0004020202020204" pitchFamily="34" charset="0"/>
                <a:cs typeface="Trebuchet MS"/>
              </a:rPr>
              <a:t> </a:t>
            </a:r>
            <a:r>
              <a:rPr lang="en-GB" sz="1050" dirty="0" err="1">
                <a:solidFill>
                  <a:srgbClr val="231F20"/>
                </a:solidFill>
                <a:latin typeface="Aptos" panose="020B0004020202020204" pitchFamily="34" charset="0"/>
                <a:cs typeface="Trebuchet MS"/>
              </a:rPr>
              <a:t>federale</a:t>
            </a:r>
            <a:r>
              <a:rPr lang="en-GB" sz="1050" dirty="0">
                <a:solidFill>
                  <a:srgbClr val="231F20"/>
                </a:solidFill>
                <a:latin typeface="Aptos" panose="020B0004020202020204" pitchFamily="34" charset="0"/>
                <a:cs typeface="Trebuchet MS"/>
              </a:rPr>
              <a:t> di </a:t>
            </a:r>
            <a:r>
              <a:rPr lang="en-GB" sz="1050" dirty="0" err="1">
                <a:solidFill>
                  <a:srgbClr val="231F20"/>
                </a:solidFill>
                <a:latin typeface="Aptos" panose="020B0004020202020204" pitchFamily="34" charset="0"/>
                <a:cs typeface="Trebuchet MS"/>
              </a:rPr>
              <a:t>topografia</a:t>
            </a:r>
            <a:endParaRPr lang="en-GB" sz="1050" dirty="0">
              <a:solidFill>
                <a:srgbClr val="231F20"/>
              </a:solidFill>
              <a:latin typeface="Aptos" panose="020B0004020202020204" pitchFamily="34" charset="0"/>
              <a:cs typeface="Trebuchet MS"/>
            </a:endParaRPr>
          </a:p>
          <a:p>
            <a:r>
              <a:rPr lang="de-CH" sz="1050" dirty="0">
                <a:solidFill>
                  <a:srgbClr val="231F20"/>
                </a:solidFill>
                <a:latin typeface="Aptos" panose="020B0004020202020204" pitchFamily="34" charset="0"/>
                <a:cs typeface="Trebuchet MS"/>
              </a:rPr>
              <a:t>Quelle: Bundesamt für Landestopografie </a:t>
            </a:r>
          </a:p>
        </p:txBody>
      </p:sp>
      <p:sp>
        <p:nvSpPr>
          <p:cNvPr id="17" name="object 14">
            <a:extLst>
              <a:ext uri="{FF2B5EF4-FFF2-40B4-BE49-F238E27FC236}">
                <a16:creationId xmlns:a16="http://schemas.microsoft.com/office/drawing/2014/main" id="{E9A9C124-D7A8-C517-998E-59D7EF79A181}"/>
              </a:ext>
            </a:extLst>
          </p:cNvPr>
          <p:cNvSpPr txBox="1">
            <a:spLocks noGrp="1" noRot="1" noMove="1" noResize="1" noEditPoints="1" noAdjustHandles="1" noChangeArrowheads="1" noChangeShapeType="1"/>
          </p:cNvSpPr>
          <p:nvPr/>
        </p:nvSpPr>
        <p:spPr>
          <a:xfrm>
            <a:off x="1044655" y="9293132"/>
            <a:ext cx="1143000" cy="351378"/>
          </a:xfrm>
          <a:prstGeom prst="rect">
            <a:avLst/>
          </a:prstGeom>
        </p:spPr>
        <p:txBody>
          <a:bodyPr vert="horz" wrap="square" lIns="0" tIns="12700" rIns="0" bIns="0" rtlCol="0">
            <a:spAutoFit/>
          </a:bodyPr>
          <a:lstStyle/>
          <a:p>
            <a:pPr marL="0" lvl="1"/>
            <a:r>
              <a:rPr lang="de-CH" sz="1100" dirty="0"/>
              <a:t>La sua </a:t>
            </a:r>
            <a:r>
              <a:rPr lang="de-CH" sz="1100" dirty="0" err="1"/>
              <a:t>posizione</a:t>
            </a:r>
            <a:endParaRPr lang="de-CH" sz="1100" dirty="0"/>
          </a:p>
          <a:p>
            <a:pPr marL="0" lvl="1"/>
            <a:r>
              <a:rPr lang="de-CH" sz="1100" dirty="0"/>
              <a:t>Ihr Standort</a:t>
            </a:r>
          </a:p>
        </p:txBody>
      </p:sp>
      <p:sp>
        <p:nvSpPr>
          <p:cNvPr id="18" name="object 13">
            <a:extLst>
              <a:ext uri="{FF2B5EF4-FFF2-40B4-BE49-F238E27FC236}">
                <a16:creationId xmlns:a16="http://schemas.microsoft.com/office/drawing/2014/main" id="{C35310D1-9174-22D0-B38B-F9524523180F}"/>
              </a:ext>
            </a:extLst>
          </p:cNvPr>
          <p:cNvSpPr>
            <a:spLocks noGrp="1" noRot="1" noMove="1" noResize="1" noEditPoints="1" noAdjustHandles="1" noChangeArrowheads="1" noChangeShapeType="1"/>
          </p:cNvSpPr>
          <p:nvPr/>
        </p:nvSpPr>
        <p:spPr>
          <a:xfrm>
            <a:off x="2216664" y="9338459"/>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B475AC"/>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2C172494-0973-80AA-2D94-E41F1906FEF7}"/>
              </a:ext>
            </a:extLst>
          </p:cNvPr>
          <p:cNvSpPr txBox="1">
            <a:spLocks noGrp="1" noRot="1" noMove="1" noResize="1" noEditPoints="1" noAdjustHandles="1" noChangeArrowheads="1" noChangeShapeType="1"/>
          </p:cNvSpPr>
          <p:nvPr/>
        </p:nvSpPr>
        <p:spPr>
          <a:xfrm>
            <a:off x="2726584" y="9323471"/>
            <a:ext cx="2944824" cy="351378"/>
          </a:xfrm>
          <a:prstGeom prst="rect">
            <a:avLst/>
          </a:prstGeom>
        </p:spPr>
        <p:txBody>
          <a:bodyPr vert="horz" wrap="square" lIns="0" tIns="12700" rIns="0" bIns="0" rtlCol="0">
            <a:spAutoFit/>
          </a:bodyPr>
          <a:lstStyle/>
          <a:p>
            <a:pPr marL="0" lvl="1"/>
            <a:r>
              <a:rPr lang="de-CH" sz="1100" dirty="0" err="1"/>
              <a:t>Pascoli</a:t>
            </a:r>
            <a:r>
              <a:rPr lang="de-CH" sz="1100" dirty="0"/>
              <a:t> </a:t>
            </a:r>
            <a:r>
              <a:rPr lang="de-CH" sz="1100" dirty="0" err="1"/>
              <a:t>con</a:t>
            </a:r>
            <a:r>
              <a:rPr lang="de-CH" sz="1100" dirty="0"/>
              <a:t> </a:t>
            </a:r>
            <a:r>
              <a:rPr lang="de-CH" sz="1100" dirty="0" err="1"/>
              <a:t>cani</a:t>
            </a:r>
            <a:r>
              <a:rPr lang="de-CH" sz="1100" dirty="0"/>
              <a:t> da </a:t>
            </a:r>
            <a:r>
              <a:rPr lang="de-CH" sz="1100" dirty="0" err="1"/>
              <a:t>protezione</a:t>
            </a:r>
            <a:endParaRPr lang="de-CH" sz="1100" dirty="0"/>
          </a:p>
          <a:p>
            <a:pPr marL="0" lvl="1"/>
            <a:r>
              <a:rPr lang="de-CH" sz="1100" dirty="0"/>
              <a:t>Weide mit Herdenschutzhunden</a:t>
            </a:r>
          </a:p>
        </p:txBody>
      </p:sp>
      <p:pic>
        <p:nvPicPr>
          <p:cNvPr id="24" name="Grafik 23">
            <a:extLst>
              <a:ext uri="{FF2B5EF4-FFF2-40B4-BE49-F238E27FC236}">
                <a16:creationId xmlns:a16="http://schemas.microsoft.com/office/drawing/2014/main" id="{5C77E0CD-A2E4-108A-6CF3-F2D001CAA287}"/>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9277350" y="6848707"/>
            <a:ext cx="1180660" cy="1187391"/>
          </a:xfrm>
          <a:prstGeom prst="rect">
            <a:avLst/>
          </a:prstGeom>
        </p:spPr>
      </p:pic>
      <p:pic>
        <p:nvPicPr>
          <p:cNvPr id="40" name="Grafik 39">
            <a:extLst>
              <a:ext uri="{FF2B5EF4-FFF2-40B4-BE49-F238E27FC236}">
                <a16:creationId xmlns:a16="http://schemas.microsoft.com/office/drawing/2014/main" id="{4ED6C1B5-93AE-A139-B0A5-FD105A572F7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1834416" y="6809140"/>
            <a:ext cx="867484" cy="1114718"/>
          </a:xfrm>
          <a:prstGeom prst="rect">
            <a:avLst/>
          </a:prstGeom>
        </p:spPr>
      </p:pic>
      <p:pic>
        <p:nvPicPr>
          <p:cNvPr id="43" name="Grafik 42">
            <a:extLst>
              <a:ext uri="{FF2B5EF4-FFF2-40B4-BE49-F238E27FC236}">
                <a16:creationId xmlns:a16="http://schemas.microsoft.com/office/drawing/2014/main" id="{DBF999F3-62DD-2B45-CC1E-2047A039BC8C}"/>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625904" y="9251986"/>
            <a:ext cx="330655" cy="424892"/>
          </a:xfrm>
          <a:prstGeom prst="rect">
            <a:avLst/>
          </a:prstGeom>
        </p:spPr>
      </p:pic>
      <p:pic>
        <p:nvPicPr>
          <p:cNvPr id="26" name="Grafik 25">
            <a:extLst>
              <a:ext uri="{FF2B5EF4-FFF2-40B4-BE49-F238E27FC236}">
                <a16:creationId xmlns:a16="http://schemas.microsoft.com/office/drawing/2014/main" id="{109DF3D3-E4E3-DEE4-F3B3-1ED9A702E811}"/>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708205" y="4340888"/>
            <a:ext cx="2173911" cy="1536954"/>
          </a:xfrm>
          <a:prstGeom prst="rect">
            <a:avLst/>
          </a:prstGeom>
        </p:spPr>
      </p:pic>
      <p:cxnSp>
        <p:nvCxnSpPr>
          <p:cNvPr id="25" name="Gerader Verbinder 55">
            <a:extLst>
              <a:ext uri="{FF2B5EF4-FFF2-40B4-BE49-F238E27FC236}">
                <a16:creationId xmlns:a16="http://schemas.microsoft.com/office/drawing/2014/main" id="{07DDB4EA-9D44-1A01-F7D7-12A7E1D3D18F}"/>
              </a:ext>
            </a:extLst>
          </p:cNvPr>
          <p:cNvCxnSpPr>
            <a:cxnSpLocks noGrp="1" noRot="1" noMove="1" noResize="1" noEditPoints="1" noAdjustHandles="1" noChangeArrowheads="1" noChangeShapeType="1"/>
          </p:cNvCxnSpPr>
          <p:nvPr/>
        </p:nvCxnSpPr>
        <p:spPr>
          <a:xfrm>
            <a:off x="5430152" y="9800235"/>
            <a:ext cx="6096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object 9">
            <a:extLst>
              <a:ext uri="{FF2B5EF4-FFF2-40B4-BE49-F238E27FC236}">
                <a16:creationId xmlns:a16="http://schemas.microsoft.com/office/drawing/2014/main" id="{153EE313-C60A-72DB-83B0-7A29D027E5E5}"/>
              </a:ext>
            </a:extLst>
          </p:cNvPr>
          <p:cNvSpPr txBox="1">
            <a:spLocks noGrp="1" noRot="1" noMove="1" noResize="1" noEditPoints="1" noAdjustHandles="1" noChangeArrowheads="1" noChangeShapeType="1"/>
          </p:cNvSpPr>
          <p:nvPr/>
        </p:nvSpPr>
        <p:spPr>
          <a:xfrm>
            <a:off x="6094301" y="9689508"/>
            <a:ext cx="2981329" cy="369332"/>
          </a:xfrm>
          <a:prstGeom prst="rect">
            <a:avLst/>
          </a:prstGeom>
        </p:spPr>
        <p:txBody>
          <a:bodyPr vert="horz" wrap="square" lIns="0" tIns="30480" rIns="0" bIns="0" rtlCol="0">
            <a:spAutoFit/>
          </a:bodyPr>
          <a:lstStyle/>
          <a:p>
            <a:pPr marL="0" lvl="1"/>
            <a:r>
              <a:rPr lang="de-CH" sz="1100" dirty="0" err="1"/>
              <a:t>Sentiero</a:t>
            </a:r>
            <a:r>
              <a:rPr lang="de-CH" sz="1100" dirty="0"/>
              <a:t> </a:t>
            </a:r>
            <a:r>
              <a:rPr lang="de-CH" sz="1100" dirty="0" err="1"/>
              <a:t>escursionistico</a:t>
            </a:r>
            <a:r>
              <a:rPr lang="de-CH" sz="1100" dirty="0"/>
              <a:t> di </a:t>
            </a:r>
            <a:r>
              <a:rPr lang="de-CH" sz="1100" dirty="0" err="1"/>
              <a:t>montagna</a:t>
            </a:r>
            <a:r>
              <a:rPr lang="de-CH" sz="1100" dirty="0"/>
              <a:t> </a:t>
            </a:r>
          </a:p>
          <a:p>
            <a:pPr marL="0" lvl="1"/>
            <a:r>
              <a:rPr lang="de-CH" sz="1100" dirty="0"/>
              <a:t>Bergwanderweg </a:t>
            </a:r>
          </a:p>
        </p:txBody>
      </p:sp>
      <p:cxnSp>
        <p:nvCxnSpPr>
          <p:cNvPr id="28" name="Gerader Verbinder 57">
            <a:extLst>
              <a:ext uri="{FF2B5EF4-FFF2-40B4-BE49-F238E27FC236}">
                <a16:creationId xmlns:a16="http://schemas.microsoft.com/office/drawing/2014/main" id="{2B75C0E4-72AF-0473-BCCF-E6D96F0C4C8C}"/>
              </a:ext>
            </a:extLst>
          </p:cNvPr>
          <p:cNvCxnSpPr>
            <a:cxnSpLocks noGrp="1" noRot="1" noMove="1" noResize="1" noEditPoints="1" noAdjustHandles="1" noChangeArrowheads="1" noChangeShapeType="1"/>
          </p:cNvCxnSpPr>
          <p:nvPr/>
        </p:nvCxnSpPr>
        <p:spPr>
          <a:xfrm>
            <a:off x="5430152" y="10192744"/>
            <a:ext cx="6096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29" name="object 9">
            <a:extLst>
              <a:ext uri="{FF2B5EF4-FFF2-40B4-BE49-F238E27FC236}">
                <a16:creationId xmlns:a16="http://schemas.microsoft.com/office/drawing/2014/main" id="{D8957DCF-74BF-7449-BEE1-D98D65519173}"/>
              </a:ext>
            </a:extLst>
          </p:cNvPr>
          <p:cNvSpPr txBox="1">
            <a:spLocks noGrp="1" noRot="1" noMove="1" noResize="1" noEditPoints="1" noAdjustHandles="1" noChangeArrowheads="1" noChangeShapeType="1"/>
          </p:cNvSpPr>
          <p:nvPr/>
        </p:nvSpPr>
        <p:spPr>
          <a:xfrm>
            <a:off x="6094301" y="10090956"/>
            <a:ext cx="2944824" cy="369332"/>
          </a:xfrm>
          <a:prstGeom prst="rect">
            <a:avLst/>
          </a:prstGeom>
        </p:spPr>
        <p:txBody>
          <a:bodyPr vert="horz" wrap="square" lIns="0" tIns="30480" rIns="0" bIns="0" rtlCol="0">
            <a:spAutoFit/>
          </a:bodyPr>
          <a:lstStyle/>
          <a:p>
            <a:pPr marL="0" lvl="1"/>
            <a:r>
              <a:rPr lang="de-CH" sz="1100" dirty="0" err="1"/>
              <a:t>Sentiero</a:t>
            </a:r>
            <a:r>
              <a:rPr lang="de-CH" sz="1100" dirty="0"/>
              <a:t> </a:t>
            </a:r>
            <a:r>
              <a:rPr lang="de-CH" sz="1100" dirty="0" err="1"/>
              <a:t>escursionistico</a:t>
            </a:r>
            <a:r>
              <a:rPr lang="de-CH" sz="1100" dirty="0"/>
              <a:t> </a:t>
            </a:r>
            <a:r>
              <a:rPr lang="de-CH" sz="1100" dirty="0" err="1"/>
              <a:t>alpino</a:t>
            </a:r>
            <a:endParaRPr lang="de-CH" sz="1100" dirty="0"/>
          </a:p>
          <a:p>
            <a:pPr marL="0" lvl="1"/>
            <a:r>
              <a:rPr lang="de-CH" sz="1100" dirty="0"/>
              <a:t>Alpinwanderweg </a:t>
            </a:r>
          </a:p>
        </p:txBody>
      </p:sp>
      <p:cxnSp>
        <p:nvCxnSpPr>
          <p:cNvPr id="30" name="Gerader Verbinder 61">
            <a:extLst>
              <a:ext uri="{FF2B5EF4-FFF2-40B4-BE49-F238E27FC236}">
                <a16:creationId xmlns:a16="http://schemas.microsoft.com/office/drawing/2014/main" id="{BC3A46A6-8F8A-70CF-D4D5-29A123540EEB}"/>
              </a:ext>
            </a:extLst>
          </p:cNvPr>
          <p:cNvCxnSpPr>
            <a:cxnSpLocks noGrp="1" noRot="1" noMove="1" noResize="1" noEditPoints="1" noAdjustHandles="1" noChangeArrowheads="1" noChangeShapeType="1"/>
          </p:cNvCxnSpPr>
          <p:nvPr/>
        </p:nvCxnSpPr>
        <p:spPr>
          <a:xfrm>
            <a:off x="5430152" y="9398223"/>
            <a:ext cx="609600" cy="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31" name="object 9">
            <a:extLst>
              <a:ext uri="{FF2B5EF4-FFF2-40B4-BE49-F238E27FC236}">
                <a16:creationId xmlns:a16="http://schemas.microsoft.com/office/drawing/2014/main" id="{07C98DB8-66A7-0C28-EC32-9ED0019224AF}"/>
              </a:ext>
            </a:extLst>
          </p:cNvPr>
          <p:cNvSpPr txBox="1">
            <a:spLocks noGrp="1" noRot="1" noMove="1" noResize="1" noEditPoints="1" noAdjustHandles="1" noChangeArrowheads="1" noChangeShapeType="1"/>
          </p:cNvSpPr>
          <p:nvPr/>
        </p:nvSpPr>
        <p:spPr>
          <a:xfrm>
            <a:off x="6094301" y="9288060"/>
            <a:ext cx="2981329" cy="369332"/>
          </a:xfrm>
          <a:prstGeom prst="rect">
            <a:avLst/>
          </a:prstGeom>
        </p:spPr>
        <p:txBody>
          <a:bodyPr vert="horz" wrap="square" lIns="0" tIns="30480" rIns="0" bIns="0" rtlCol="0">
            <a:spAutoFit/>
          </a:bodyPr>
          <a:lstStyle/>
          <a:p>
            <a:pPr marL="0" lvl="1"/>
            <a:r>
              <a:rPr lang="de-CH" sz="1100" dirty="0" err="1"/>
              <a:t>Sentiero</a:t>
            </a:r>
            <a:r>
              <a:rPr lang="de-CH" sz="1100" dirty="0"/>
              <a:t> </a:t>
            </a:r>
            <a:r>
              <a:rPr lang="de-CH" sz="1100" dirty="0" err="1"/>
              <a:t>escursionistico</a:t>
            </a:r>
            <a:endParaRPr lang="de-CH" sz="1100" dirty="0"/>
          </a:p>
          <a:p>
            <a:pPr marL="0" lvl="1"/>
            <a:r>
              <a:rPr lang="de-CH" sz="1100" dirty="0" err="1"/>
              <a:t>Senda</a:t>
            </a:r>
            <a:r>
              <a:rPr lang="de-CH" sz="1100" dirty="0"/>
              <a:t> da </a:t>
            </a:r>
            <a:r>
              <a:rPr lang="de-CH" sz="1100" dirty="0" err="1"/>
              <a:t>viandar</a:t>
            </a:r>
            <a:endParaRPr lang="de-CH" sz="1100" dirty="0"/>
          </a:p>
        </p:txBody>
      </p:sp>
      <p:grpSp>
        <p:nvGrpSpPr>
          <p:cNvPr id="32" name="Gruppieren 53">
            <a:extLst>
              <a:ext uri="{FF2B5EF4-FFF2-40B4-BE49-F238E27FC236}">
                <a16:creationId xmlns:a16="http://schemas.microsoft.com/office/drawing/2014/main" id="{891432BA-CA0C-4376-76EC-FEE763505623}"/>
              </a:ext>
            </a:extLst>
          </p:cNvPr>
          <p:cNvGrpSpPr>
            <a:grpSpLocks noGrp="1" noUngrp="1" noRot="1" noMove="1" noResize="1"/>
          </p:cNvGrpSpPr>
          <p:nvPr/>
        </p:nvGrpSpPr>
        <p:grpSpPr>
          <a:xfrm>
            <a:off x="860791" y="8763748"/>
            <a:ext cx="2251289" cy="0"/>
            <a:chOff x="860791" y="3019961"/>
            <a:chExt cx="2251289" cy="0"/>
          </a:xfrm>
        </p:grpSpPr>
        <p:cxnSp>
          <p:nvCxnSpPr>
            <p:cNvPr id="34" name="Gerader Verbinder 36">
              <a:extLst>
                <a:ext uri="{FF2B5EF4-FFF2-40B4-BE49-F238E27FC236}">
                  <a16:creationId xmlns:a16="http://schemas.microsoft.com/office/drawing/2014/main" id="{32EC3958-C61C-B705-1866-C9941B3C4FDC}"/>
                </a:ext>
              </a:extLst>
            </p:cNvPr>
            <p:cNvCxnSpPr>
              <a:cxnSpLocks noGrp="1" noRot="1" noMove="1" noResize="1" noEditPoints="1" noAdjustHandles="1" noChangeArrowheads="1" noChangeShapeType="1"/>
            </p:cNvCxnSpPr>
            <p:nvPr/>
          </p:nvCxnSpPr>
          <p:spPr>
            <a:xfrm>
              <a:off x="860791" y="3019961"/>
              <a:ext cx="2100569" cy="0"/>
            </a:xfrm>
            <a:prstGeom prst="line">
              <a:avLst/>
            </a:prstGeom>
            <a:ln w="762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Gerader Verbinder 35">
              <a:extLst>
                <a:ext uri="{FF2B5EF4-FFF2-40B4-BE49-F238E27FC236}">
                  <a16:creationId xmlns:a16="http://schemas.microsoft.com/office/drawing/2014/main" id="{CFC6454C-86DF-615D-9B4C-DFF2D2ACAE1F}"/>
                </a:ext>
              </a:extLst>
            </p:cNvPr>
            <p:cNvCxnSpPr>
              <a:cxnSpLocks noGrp="1" noRot="1" noMove="1" noResize="1" noEditPoints="1" noAdjustHandles="1" noChangeArrowheads="1" noChangeShapeType="1"/>
            </p:cNvCxnSpPr>
            <p:nvPr/>
          </p:nvCxnSpPr>
          <p:spPr>
            <a:xfrm>
              <a:off x="1066785" y="3019961"/>
              <a:ext cx="2045295" cy="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6" name="object 15">
            <a:extLst>
              <a:ext uri="{FF2B5EF4-FFF2-40B4-BE49-F238E27FC236}">
                <a16:creationId xmlns:a16="http://schemas.microsoft.com/office/drawing/2014/main" id="{16C2E8C9-03EE-CF51-1981-39B6A1D62E98}"/>
              </a:ext>
            </a:extLst>
          </p:cNvPr>
          <p:cNvSpPr txBox="1">
            <a:spLocks noGrp="1" noRot="1" noMove="1" noResize="1" noEditPoints="1" noAdjustHandles="1" noChangeArrowheads="1" noChangeShapeType="1"/>
          </p:cNvSpPr>
          <p:nvPr/>
        </p:nvSpPr>
        <p:spPr>
          <a:xfrm>
            <a:off x="1668723" y="8809796"/>
            <a:ext cx="632015" cy="320601"/>
          </a:xfrm>
          <a:prstGeom prst="rect">
            <a:avLst/>
          </a:prstGeom>
        </p:spPr>
        <p:txBody>
          <a:bodyPr vert="horz" wrap="square" lIns="0" tIns="12700" rIns="0" bIns="0" rtlCol="0">
            <a:spAutoFit/>
          </a:bodyPr>
          <a:lstStyle/>
          <a:p>
            <a:pPr marL="0" lvl="1"/>
            <a:r>
              <a:rPr lang="de-CH" sz="2000" b="1" dirty="0">
                <a:solidFill>
                  <a:schemeClr val="bg1"/>
                </a:solidFill>
              </a:rPr>
              <a:t>2 km</a:t>
            </a:r>
          </a:p>
        </p:txBody>
      </p:sp>
      <p:sp>
        <p:nvSpPr>
          <p:cNvPr id="38" name="ZoneTexte 37">
            <a:extLst>
              <a:ext uri="{FF2B5EF4-FFF2-40B4-BE49-F238E27FC236}">
                <a16:creationId xmlns:a16="http://schemas.microsoft.com/office/drawing/2014/main" id="{D2715315-A57E-7752-408D-9B1C398BB915}"/>
              </a:ext>
            </a:extLst>
          </p:cNvPr>
          <p:cNvSpPr txBox="1">
            <a:spLocks noGrp="1" noRot="1" noMove="1" noResize="1" noEditPoints="1" noAdjustHandles="1" noChangeArrowheads="1" noChangeShapeType="1"/>
          </p:cNvSpPr>
          <p:nvPr/>
        </p:nvSpPr>
        <p:spPr>
          <a:xfrm>
            <a:off x="10412730" y="7062588"/>
            <a:ext cx="4375934" cy="892552"/>
          </a:xfrm>
          <a:prstGeom prst="rect">
            <a:avLst/>
          </a:prstGeom>
          <a:noFill/>
        </p:spPr>
        <p:txBody>
          <a:bodyPr wrap="square">
            <a:spAutoFit/>
          </a:bodyPr>
          <a:lstStyle/>
          <a:p>
            <a:pPr>
              <a:spcAft>
                <a:spcPts val="600"/>
              </a:spcAft>
            </a:pPr>
            <a:r>
              <a:rPr lang="it-IT" sz="1400" b="1" dirty="0">
                <a:solidFill>
                  <a:srgbClr val="FFFFFF"/>
                </a:solidFill>
                <a:latin typeface="Source Sans Pro" panose="020B0503030403020204" pitchFamily="34" charset="0"/>
                <a:ea typeface="Source Sans Pro" panose="020B0503030403020204" pitchFamily="34" charset="0"/>
              </a:rPr>
              <a:t>… fino a quando i cani da protezione si calmano !</a:t>
            </a:r>
          </a:p>
          <a:p>
            <a:pPr>
              <a:spcAft>
                <a:spcPts val="600"/>
              </a:spcAft>
            </a:pPr>
            <a:r>
              <a:rPr lang="de-DE" sz="1400" b="1" dirty="0">
                <a:solidFill>
                  <a:srgbClr val="FFFFFF"/>
                </a:solidFill>
                <a:latin typeface="Source Sans Pro" panose="020B0503030403020204" pitchFamily="34" charset="0"/>
                <a:ea typeface="Source Sans Pro" panose="020B0503030403020204" pitchFamily="34" charset="0"/>
              </a:rPr>
              <a:t>… bis sich die Schutzhunde beruhigen!</a:t>
            </a:r>
          </a:p>
          <a:p>
            <a:endParaRPr lang="de-DE" sz="1400" b="1" dirty="0">
              <a:solidFill>
                <a:srgbClr val="FFFFFF"/>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2339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89946-9D8B-46BC-AA2E-710FB878715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7C26E78-33FD-23B3-5F26-0DE63451DFC5}"/>
              </a:ext>
            </a:extLst>
          </p:cNvPr>
          <p:cNvSpPr txBox="1"/>
          <p:nvPr/>
        </p:nvSpPr>
        <p:spPr>
          <a:xfrm>
            <a:off x="4381500" y="4106683"/>
            <a:ext cx="7175362" cy="3416320"/>
          </a:xfrm>
          <a:prstGeom prst="rect">
            <a:avLst/>
          </a:prstGeom>
          <a:noFill/>
        </p:spPr>
        <p:txBody>
          <a:bodyPr wrap="none" rtlCol="0">
            <a:spAutoFit/>
          </a:bodyPr>
          <a:lstStyle/>
          <a:p>
            <a:r>
              <a:rPr lang="fr-CH" sz="7200" dirty="0"/>
              <a:t>Model BLT 2 x A3</a:t>
            </a:r>
          </a:p>
          <a:p>
            <a:r>
              <a:rPr lang="fr-CH" sz="7200" dirty="0"/>
              <a:t>Modèle PIR 2 x A3</a:t>
            </a:r>
          </a:p>
          <a:p>
            <a:endParaRPr lang="fr-CH" sz="7200" dirty="0"/>
          </a:p>
        </p:txBody>
      </p:sp>
    </p:spTree>
    <p:extLst>
      <p:ext uri="{BB962C8B-B14F-4D97-AF65-F5344CB8AC3E}">
        <p14:creationId xmlns:p14="http://schemas.microsoft.com/office/powerpoint/2010/main" val="121499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BF3465EF-3321-0801-4A14-DA4FAD21F5AF}"/>
              </a:ext>
            </a:extLst>
          </p:cNvPr>
          <p:cNvSpPr>
            <a:spLocks noGrp="1" noRot="1" noMove="1" noResize="1" noEditPoints="1" noAdjustHandles="1" noChangeArrowheads="1" noChangeShapeType="1"/>
          </p:cNvSpPr>
          <p:nvPr>
            <p:ph type="pic" sz="quarter" idx="10"/>
          </p:nvPr>
        </p:nvSpPr>
        <p:spPr/>
        <p:txBody>
          <a:bodyPr/>
          <a:lstStyle/>
          <a:p>
            <a:endParaRPr lang="de-CH"/>
          </a:p>
        </p:txBody>
      </p:sp>
      <p:pic>
        <p:nvPicPr>
          <p:cNvPr id="5" name="Grafik 39">
            <a:extLst>
              <a:ext uri="{FF2B5EF4-FFF2-40B4-BE49-F238E27FC236}">
                <a16:creationId xmlns:a16="http://schemas.microsoft.com/office/drawing/2014/main" id="{CFDE7D6C-CA00-93AF-C856-53966F5438FC}"/>
              </a:ext>
            </a:extLst>
          </p:cNvPr>
          <p:cNvPicPr/>
          <p:nvPr/>
        </p:nvPicPr>
        <p:blipFill>
          <a:blip r:embed="rId2">
            <a:extLst>
              <a:ext uri="{28A0092B-C50C-407E-A947-70E740481C1C}">
                <a14:useLocalDpi xmlns:a14="http://schemas.microsoft.com/office/drawing/2010/main" val="0"/>
              </a:ext>
            </a:extLst>
          </a:blip>
          <a:srcRect/>
          <a:stretch/>
        </p:blipFill>
        <p:spPr>
          <a:xfrm>
            <a:off x="1834416" y="6809140"/>
            <a:ext cx="867484" cy="1114718"/>
          </a:xfrm>
          <a:prstGeom prst="rect">
            <a:avLst/>
          </a:prstGeom>
        </p:spPr>
      </p:pic>
      <p:pic>
        <p:nvPicPr>
          <p:cNvPr id="8" name="Grafik 25">
            <a:extLst>
              <a:ext uri="{FF2B5EF4-FFF2-40B4-BE49-F238E27FC236}">
                <a16:creationId xmlns:a16="http://schemas.microsoft.com/office/drawing/2014/main" id="{3513AC43-F139-928D-0B25-65A4168E5BAF}"/>
              </a:ext>
            </a:extLst>
          </p:cNvPr>
          <p:cNvPicPr/>
          <p:nvPr/>
        </p:nvPicPr>
        <p:blipFill>
          <a:blip r:embed="rId3">
            <a:extLst>
              <a:ext uri="{28A0092B-C50C-407E-A947-70E740481C1C}">
                <a14:useLocalDpi xmlns:a14="http://schemas.microsoft.com/office/drawing/2010/main" val="0"/>
              </a:ext>
            </a:extLst>
          </a:blip>
          <a:srcRect/>
          <a:stretch/>
        </p:blipFill>
        <p:spPr>
          <a:xfrm>
            <a:off x="708205" y="4340888"/>
            <a:ext cx="2173911" cy="1536954"/>
          </a:xfrm>
          <a:prstGeom prst="rect">
            <a:avLst/>
          </a:prstGeom>
        </p:spPr>
      </p:pic>
    </p:spTree>
    <p:extLst>
      <p:ext uri="{BB962C8B-B14F-4D97-AF65-F5344CB8AC3E}">
        <p14:creationId xmlns:p14="http://schemas.microsoft.com/office/powerpoint/2010/main" val="208577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7D2A4C81-A6A6-2A71-639A-F84F5294E7E0}"/>
              </a:ext>
            </a:extLst>
          </p:cNvPr>
          <p:cNvSpPr>
            <a:spLocks noGrp="1" noRot="1" noMove="1" noResize="1" noEditPoints="1" noAdjustHandles="1" noChangeArrowheads="1" noChangeShapeType="1"/>
          </p:cNvSpPr>
          <p:nvPr/>
        </p:nvSpPr>
        <p:spPr>
          <a:xfrm>
            <a:off x="0" y="0"/>
            <a:ext cx="15119350" cy="10691813"/>
          </a:xfrm>
          <a:prstGeom prst="rect">
            <a:avLst/>
          </a:prstGeom>
          <a:solidFill>
            <a:srgbClr val="009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object 5">
            <a:extLst>
              <a:ext uri="{FF2B5EF4-FFF2-40B4-BE49-F238E27FC236}">
                <a16:creationId xmlns:a16="http://schemas.microsoft.com/office/drawing/2014/main" id="{7C75E2E0-E9C1-9B2F-3545-89430B5A984E}"/>
              </a:ext>
            </a:extLst>
          </p:cNvPr>
          <p:cNvSpPr>
            <a:spLocks noGrp="1" noRot="1" noMove="1" noResize="1" noEditPoints="1" noAdjustHandles="1" noChangeArrowheads="1" noChangeShapeType="1"/>
          </p:cNvSpPr>
          <p:nvPr/>
        </p:nvSpPr>
        <p:spPr>
          <a:xfrm>
            <a:off x="1" y="0"/>
            <a:ext cx="8896350" cy="3677697"/>
          </a:xfrm>
          <a:custGeom>
            <a:avLst/>
            <a:gdLst/>
            <a:ahLst/>
            <a:cxnLst/>
            <a:rect l="l" t="t" r="r" b="b"/>
            <a:pathLst>
              <a:path w="8748395" h="1800225">
                <a:moveTo>
                  <a:pt x="0" y="1799996"/>
                </a:moveTo>
                <a:lnTo>
                  <a:pt x="8748001" y="1799996"/>
                </a:lnTo>
                <a:lnTo>
                  <a:pt x="8748001" y="0"/>
                </a:lnTo>
                <a:lnTo>
                  <a:pt x="0" y="0"/>
                </a:lnTo>
                <a:lnTo>
                  <a:pt x="0" y="1799996"/>
                </a:lnTo>
                <a:close/>
              </a:path>
            </a:pathLst>
          </a:custGeom>
          <a:solidFill>
            <a:srgbClr val="D1D3D4"/>
          </a:solidFill>
        </p:spPr>
        <p:txBody>
          <a:bodyPr wrap="square" lIns="0" tIns="0" rIns="0" bIns="0" rtlCol="0"/>
          <a:lstStyle/>
          <a:p>
            <a:endParaRPr dirty="0"/>
          </a:p>
        </p:txBody>
      </p:sp>
      <p:sp>
        <p:nvSpPr>
          <p:cNvPr id="7" name="object 3">
            <a:extLst>
              <a:ext uri="{FF2B5EF4-FFF2-40B4-BE49-F238E27FC236}">
                <a16:creationId xmlns:a16="http://schemas.microsoft.com/office/drawing/2014/main" id="{4E308A77-3E73-050B-270B-7823BBFE307D}"/>
              </a:ext>
            </a:extLst>
          </p:cNvPr>
          <p:cNvSpPr txBox="1">
            <a:spLocks noGrp="1" noRot="1" noMove="1" noResize="1" noEditPoints="1" noAdjustHandles="1" noChangeArrowheads="1" noChangeShapeType="1"/>
          </p:cNvSpPr>
          <p:nvPr/>
        </p:nvSpPr>
        <p:spPr>
          <a:xfrm>
            <a:off x="9277350" y="317084"/>
            <a:ext cx="5383195" cy="7666201"/>
          </a:xfrm>
          <a:prstGeom prst="rect">
            <a:avLst/>
          </a:prstGeom>
        </p:spPr>
        <p:txBody>
          <a:bodyPr vert="horz" wrap="square" lIns="0" tIns="7620" rIns="0" bIns="0" rtlCol="0" anchor="t">
            <a:spAutoFit/>
          </a:bodyPr>
          <a:lstStyle/>
          <a:p>
            <a:pPr>
              <a:spcAft>
                <a:spcPts val="600"/>
              </a:spcAft>
            </a:pPr>
            <a:r>
              <a:rPr lang="en-US" sz="2400" b="1" dirty="0" err="1">
                <a:solidFill>
                  <a:srgbClr val="FFFFFF"/>
                </a:solidFill>
                <a:latin typeface="Source Sans Pro" panose="020B0503030403020204" pitchFamily="34" charset="0"/>
                <a:ea typeface="Source Sans Pro" panose="020B0503030403020204" pitchFamily="34" charset="0"/>
                <a:cs typeface="Helvetica 55 Roman"/>
              </a:rPr>
              <a:t>Arbeitende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 </a:t>
            </a:r>
            <a:r>
              <a:rPr lang="en-US" sz="2400" b="1" dirty="0" err="1">
                <a:solidFill>
                  <a:srgbClr val="FFFFFF"/>
                </a:solidFill>
                <a:latin typeface="Source Sans Pro" panose="020B0503030403020204" pitchFamily="34" charset="0"/>
                <a:ea typeface="Source Sans Pro" panose="020B0503030403020204" pitchFamily="34" charset="0"/>
                <a:cs typeface="Helvetica 55 Roman"/>
              </a:rPr>
              <a:t>Herdenschutzhunde</a:t>
            </a:r>
            <a:r>
              <a:rPr lang="en-US" sz="2400" b="1" dirty="0">
                <a:solidFill>
                  <a:srgbClr val="FFFFFF"/>
                </a:solidFill>
                <a:latin typeface="Source Sans Pro" panose="020B0503030403020204" pitchFamily="34" charset="0"/>
                <a:ea typeface="Source Sans Pro" panose="020B0503030403020204" pitchFamily="34" charset="0"/>
                <a:cs typeface="Helvetica 55 Roman"/>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Die Herdenschutzhunde verteidigen ihre Schafe gegen Wölfe, Luchse, Füchse und wildernde Hunde. Für Menschen sind sie keine Gefahr. </a:t>
            </a:r>
            <a:br>
              <a:rPr lang="de-CH" sz="1400" dirty="0">
                <a:solidFill>
                  <a:srgbClr val="FFFFFF"/>
                </a:solidFill>
                <a:latin typeface="Source Sans Pro" panose="020B0503030403020204" pitchFamily="34" charset="0"/>
                <a:ea typeface="Source Sans Pro" panose="020B0503030403020204" pitchFamily="34" charset="0"/>
                <a:cs typeface="Helvetica 55 Roman"/>
              </a:rPr>
            </a:br>
            <a:r>
              <a:rPr lang="de-CH" sz="1400" dirty="0">
                <a:solidFill>
                  <a:srgbClr val="FFFFFF"/>
                </a:solidFill>
                <a:latin typeface="Source Sans Pro" panose="020B0503030403020204" pitchFamily="34" charset="0"/>
                <a:ea typeface="Source Sans Pro" panose="020B0503030403020204" pitchFamily="34" charset="0"/>
                <a:cs typeface="Helvetica 55 Roman"/>
              </a:rPr>
              <a:t>Ihr Auftreten kann jedoch einschüchtern. Vermeiden Sie die Hunde und ihre Schafe zu stören und halten Sie sich an die auf den Piktogrammen aufgeführten Verhaltensregeln. </a:t>
            </a:r>
          </a:p>
          <a:p>
            <a:pPr rtl="0">
              <a:spcAft>
                <a:spcPts val="600"/>
              </a:spcAft>
            </a:pPr>
            <a:r>
              <a:rPr lang="de-CH" sz="1400" dirty="0">
                <a:solidFill>
                  <a:srgbClr val="FFFFFF"/>
                </a:solidFill>
                <a:latin typeface="Source Sans Pro" panose="020B0503030403020204" pitchFamily="34" charset="0"/>
                <a:ea typeface="Source Sans Pro" panose="020B0503030403020204" pitchFamily="34" charset="0"/>
                <a:cs typeface="Helvetica 55 Roman"/>
              </a:rPr>
              <a:t>Auf der violett markierten </a:t>
            </a:r>
            <a:r>
              <a:rPr lang="de-CH" sz="1400" dirty="0" err="1">
                <a:solidFill>
                  <a:srgbClr val="FFFFFF"/>
                </a:solidFill>
                <a:latin typeface="Source Sans Pro" panose="020B0503030403020204" pitchFamily="34" charset="0"/>
                <a:ea typeface="Source Sans Pro" panose="020B0503030403020204" pitchFamily="34" charset="0"/>
                <a:cs typeface="Helvetica 55 Roman"/>
              </a:rPr>
              <a:t>Alpweide</a:t>
            </a:r>
            <a:r>
              <a:rPr lang="de-CH" sz="1400" dirty="0">
                <a:solidFill>
                  <a:srgbClr val="FFFFFF"/>
                </a:solidFill>
                <a:latin typeface="Source Sans Pro" panose="020B0503030403020204" pitchFamily="34" charset="0"/>
                <a:ea typeface="Source Sans Pro" panose="020B0503030403020204" pitchFamily="34" charset="0"/>
                <a:cs typeface="Helvetica 55 Roman"/>
              </a:rPr>
              <a:t> ist damit zu rechnen, auf Herdenschutzhunde zu treffen.</a:t>
            </a:r>
          </a:p>
          <a:p>
            <a:pPr rtl="0">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a:p>
            <a:pPr rtl="0">
              <a:spcAft>
                <a:spcPts val="600"/>
              </a:spcAft>
            </a:pPr>
            <a:r>
              <a:rPr sz="2400" b="1" dirty="0">
                <a:solidFill>
                  <a:srgbClr val="FFFFFF"/>
                </a:solidFill>
                <a:latin typeface="Source Sans Pro" panose="020B0503030403020204" pitchFamily="34" charset="0"/>
                <a:ea typeface="Source Sans Pro" panose="020B0503030403020204" pitchFamily="34" charset="0"/>
                <a:cs typeface="Helvetica 55 Roman"/>
              </a:rPr>
              <a:t>Chiens de protection des troupeaux au travail!</a:t>
            </a:r>
            <a:endParaRPr lang="de-CH" sz="2400" b="1" dirty="0">
              <a:solidFill>
                <a:srgbClr val="FFFFFF"/>
              </a:solidFill>
              <a:latin typeface="Source Sans Pro" panose="020B0503030403020204" pitchFamily="34" charset="0"/>
              <a:ea typeface="Source Sans Pro" panose="020B0503030403020204" pitchFamily="34" charset="0"/>
              <a:cs typeface="Helvetica 55 Roman"/>
            </a:endParaRPr>
          </a:p>
          <a:p>
            <a:pPr>
              <a:lnSpc>
                <a:spcPct val="100000"/>
              </a:lnSpc>
              <a:spcAft>
                <a:spcPts val="600"/>
              </a:spcAft>
            </a:pPr>
            <a:r>
              <a:rPr lang="fr-FR" sz="1400" dirty="0">
                <a:solidFill>
                  <a:srgbClr val="FFFFFF"/>
                </a:solidFill>
                <a:latin typeface="Source Sans Pro" panose="020B0503030403020204" pitchFamily="34" charset="0"/>
                <a:ea typeface="Source Sans Pro" panose="020B0503030403020204" pitchFamily="34" charset="0"/>
                <a:cs typeface="Helvetica 55 Roman"/>
              </a:rPr>
              <a:t>Les chiens de protection des troupeaux défendent leurs moutons contre les attaques de loups, de lynx, de renards et de chiens errants. Ces chiens ne représentent aucun danger pour l’être humain, mais ils peuvent se montrer très intimidants. Evitez de déranger les chiens et leurs moutons et conformez-vous aux règles de comportement représentées par les pictogrammes. </a:t>
            </a:r>
          </a:p>
          <a:p>
            <a:pPr>
              <a:lnSpc>
                <a:spcPct val="100000"/>
              </a:lnSpc>
              <a:spcAft>
                <a:spcPts val="600"/>
              </a:spcAft>
            </a:pPr>
            <a:r>
              <a:rPr lang="fr-FR" sz="1400" dirty="0">
                <a:solidFill>
                  <a:srgbClr val="FFFFFF"/>
                </a:solidFill>
                <a:latin typeface="Source Sans Pro" panose="020B0503030403020204" pitchFamily="34" charset="0"/>
                <a:ea typeface="Source Sans Pro" panose="020B0503030403020204" pitchFamily="34" charset="0"/>
                <a:cs typeface="Helvetica 55 Roman"/>
              </a:rPr>
              <a:t>Dans la zone marquée en violet, une rencontre avec des chiens de protection des troupeaux est possible.</a:t>
            </a:r>
          </a:p>
          <a:p>
            <a:pPr marL="12700">
              <a:lnSpc>
                <a:spcPct val="100000"/>
              </a:lnSpc>
              <a:spcBef>
                <a:spcPts val="840"/>
              </a:spcBef>
            </a:pPr>
            <a:endParaRPr lang="fr-FR" sz="1400" dirty="0">
              <a:solidFill>
                <a:srgbClr val="FFFFFF"/>
              </a:solidFill>
              <a:latin typeface="Source Sans Pro" panose="020B0503030403020204" pitchFamily="34" charset="0"/>
              <a:ea typeface="Source Sans Pro" panose="020B0503030403020204" pitchFamily="34" charset="0"/>
              <a:cs typeface="Helvetica 55 Roman"/>
            </a:endParaRPr>
          </a:p>
          <a:p>
            <a:pPr>
              <a:spcAft>
                <a:spcPts val="600"/>
              </a:spcAft>
            </a:pPr>
            <a:r>
              <a:rPr lang="de-CH" sz="2400" b="1" dirty="0" err="1">
                <a:solidFill>
                  <a:srgbClr val="FFFFFF"/>
                </a:solidFill>
                <a:latin typeface="Source Sans Pro" panose="020B0503030403020204" pitchFamily="34" charset="0"/>
                <a:ea typeface="Source Sans Pro" panose="020B0503030403020204" pitchFamily="34" charset="0"/>
              </a:rPr>
              <a:t>Cani</a:t>
            </a:r>
            <a:r>
              <a:rPr lang="de-CH" sz="2400" b="1" dirty="0">
                <a:solidFill>
                  <a:srgbClr val="FFFFFF"/>
                </a:solidFill>
                <a:latin typeface="Source Sans Pro" panose="020B0503030403020204" pitchFamily="34" charset="0"/>
                <a:ea typeface="Source Sans Pro" panose="020B0503030403020204" pitchFamily="34" charset="0"/>
              </a:rPr>
              <a:t> da </a:t>
            </a:r>
            <a:r>
              <a:rPr lang="de-CH" sz="2400" b="1" dirty="0" err="1">
                <a:solidFill>
                  <a:srgbClr val="FFFFFF"/>
                </a:solidFill>
                <a:latin typeface="Source Sans Pro" panose="020B0503030403020204" pitchFamily="34" charset="0"/>
                <a:ea typeface="Source Sans Pro" panose="020B0503030403020204" pitchFamily="34" charset="0"/>
              </a:rPr>
              <a:t>protezione</a:t>
            </a:r>
            <a:r>
              <a:rPr lang="de-CH" sz="2400" b="1" dirty="0">
                <a:solidFill>
                  <a:srgbClr val="FFFFFF"/>
                </a:solidFill>
                <a:latin typeface="Source Sans Pro" panose="020B0503030403020204" pitchFamily="34" charset="0"/>
                <a:ea typeface="Source Sans Pro" panose="020B0503030403020204" pitchFamily="34" charset="0"/>
              </a:rPr>
              <a:t> al </a:t>
            </a:r>
            <a:r>
              <a:rPr lang="de-CH" sz="2400" b="1" dirty="0" err="1">
                <a:solidFill>
                  <a:srgbClr val="FFFFFF"/>
                </a:solidFill>
                <a:latin typeface="Source Sans Pro" panose="020B0503030403020204" pitchFamily="34" charset="0"/>
                <a:ea typeface="Source Sans Pro" panose="020B0503030403020204" pitchFamily="34" charset="0"/>
              </a:rPr>
              <a:t>lavoro</a:t>
            </a:r>
            <a:r>
              <a:rPr lang="de-CH" sz="2400" b="1" dirty="0">
                <a:solidFill>
                  <a:srgbClr val="FFFFFF"/>
                </a:solidFill>
                <a:latin typeface="Source Sans Pro" panose="020B0503030403020204" pitchFamily="34" charset="0"/>
                <a:ea typeface="Source Sans Pro" panose="020B0503030403020204" pitchFamily="34" charset="0"/>
              </a:rPr>
              <a:t>!</a:t>
            </a:r>
            <a:endParaRPr lang="en-US" sz="2400" b="1" dirty="0">
              <a:latin typeface="Source Sans Pro" panose="020B0503030403020204" pitchFamily="34" charset="0"/>
              <a:ea typeface="Source Sans Pro" panose="020B0503030403020204" pitchFamily="34" charset="0"/>
              <a:cs typeface="Helvetica 55 Roman"/>
            </a:endParaRPr>
          </a:p>
          <a:p>
            <a:pPr>
              <a:spcAft>
                <a:spcPts val="600"/>
              </a:spcAft>
            </a:pPr>
            <a:r>
              <a:rPr lang="it-IT" sz="1400" dirty="0">
                <a:solidFill>
                  <a:srgbClr val="FFFFFF"/>
                </a:solidFill>
                <a:latin typeface="Source Sans Pro" panose="020B0503030403020204" pitchFamily="34" charset="0"/>
                <a:ea typeface="Source Sans Pro" panose="020B0503030403020204" pitchFamily="34" charset="0"/>
              </a:rPr>
              <a:t>I cani da protezione delle greggi difendono le loro pecore da lupi, linci, orsi, volpi e cani randagi. Esso non rappresenta un pericolo per le persone, ma può incutere timore per il suo aspetto e il suo comportamento. Se doveste incontrare il cane da protezione è importante che vi atteniate alle regole di comportamento raffigurate nelle vignette sottostanti. </a:t>
            </a:r>
          </a:p>
          <a:p>
            <a:pPr>
              <a:spcAft>
                <a:spcPts val="600"/>
              </a:spcAft>
            </a:pPr>
            <a:r>
              <a:rPr lang="it-IT" sz="1400" dirty="0">
                <a:solidFill>
                  <a:srgbClr val="FFFFFF"/>
                </a:solidFill>
                <a:latin typeface="Source Sans Pro" panose="020B0503030403020204" pitchFamily="34" charset="0"/>
                <a:ea typeface="Source Sans Pro" panose="020B0503030403020204" pitchFamily="34" charset="0"/>
              </a:rPr>
              <a:t>Nelle zone marcate in viola è possibile incontrare cani da protezione del gregge.</a:t>
            </a:r>
            <a:endParaRPr lang="de-CH" sz="1400" dirty="0">
              <a:solidFill>
                <a:srgbClr val="FFFFFF"/>
              </a:solidFill>
              <a:latin typeface="Source Sans Pro" panose="020B0503030403020204" pitchFamily="34" charset="0"/>
              <a:ea typeface="Source Sans Pro" panose="020B0503030403020204" pitchFamily="34" charset="0"/>
            </a:endParaRPr>
          </a:p>
        </p:txBody>
      </p:sp>
      <p:pic>
        <p:nvPicPr>
          <p:cNvPr id="8" name="Grafik 7">
            <a:extLst>
              <a:ext uri="{FF2B5EF4-FFF2-40B4-BE49-F238E27FC236}">
                <a16:creationId xmlns:a16="http://schemas.microsoft.com/office/drawing/2014/main" id="{850519DE-B5FF-6774-4CFF-145157FC9DD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7890" y="9275146"/>
            <a:ext cx="1060754" cy="1066801"/>
          </a:xfrm>
          <a:prstGeom prst="rect">
            <a:avLst/>
          </a:prstGeom>
        </p:spPr>
      </p:pic>
      <p:pic>
        <p:nvPicPr>
          <p:cNvPr id="9" name="Grafik 8">
            <a:extLst>
              <a:ext uri="{FF2B5EF4-FFF2-40B4-BE49-F238E27FC236}">
                <a16:creationId xmlns:a16="http://schemas.microsoft.com/office/drawing/2014/main" id="{54B81E02-7AB8-16B9-3C30-5B86E3A93A2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184229" y="8043418"/>
            <a:ext cx="1066801" cy="1066801"/>
          </a:xfrm>
          <a:prstGeom prst="rect">
            <a:avLst/>
          </a:prstGeom>
        </p:spPr>
      </p:pic>
      <p:pic>
        <p:nvPicPr>
          <p:cNvPr id="10" name="Grafik 9">
            <a:extLst>
              <a:ext uri="{FF2B5EF4-FFF2-40B4-BE49-F238E27FC236}">
                <a16:creationId xmlns:a16="http://schemas.microsoft.com/office/drawing/2014/main" id="{19471442-84F9-33DD-4FAB-E8E202F4924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p:blipFill>
        <p:spPr>
          <a:xfrm>
            <a:off x="10587953" y="8042443"/>
            <a:ext cx="1066801" cy="1066801"/>
          </a:xfrm>
          <a:prstGeom prst="rect">
            <a:avLst/>
          </a:prstGeom>
        </p:spPr>
      </p:pic>
      <p:pic>
        <p:nvPicPr>
          <p:cNvPr id="11" name="Grafik 10">
            <a:extLst>
              <a:ext uri="{FF2B5EF4-FFF2-40B4-BE49-F238E27FC236}">
                <a16:creationId xmlns:a16="http://schemas.microsoft.com/office/drawing/2014/main" id="{AEC7E96F-AC17-4E47-DDF5-43BE978F229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p:blipFill>
        <p:spPr>
          <a:xfrm>
            <a:off x="11991677" y="8044049"/>
            <a:ext cx="1066801" cy="1063587"/>
          </a:xfrm>
          <a:prstGeom prst="rect">
            <a:avLst/>
          </a:prstGeom>
        </p:spPr>
      </p:pic>
      <p:pic>
        <p:nvPicPr>
          <p:cNvPr id="12" name="Grafik 11">
            <a:extLst>
              <a:ext uri="{FF2B5EF4-FFF2-40B4-BE49-F238E27FC236}">
                <a16:creationId xmlns:a16="http://schemas.microsoft.com/office/drawing/2014/main" id="{08328F48-6204-2A15-4E92-3C7578ED68AF}"/>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13412368" y="8066384"/>
            <a:ext cx="1066801" cy="1063578"/>
          </a:xfrm>
          <a:prstGeom prst="rect">
            <a:avLst/>
          </a:prstGeom>
        </p:spPr>
      </p:pic>
      <p:pic>
        <p:nvPicPr>
          <p:cNvPr id="17" name="Bildplatzhalter 16">
            <a:extLst>
              <a:ext uri="{FF2B5EF4-FFF2-40B4-BE49-F238E27FC236}">
                <a16:creationId xmlns:a16="http://schemas.microsoft.com/office/drawing/2014/main" id="{F898D4DA-CEF7-3C55-E2EE-6D3535CE6D7C}"/>
              </a:ext>
            </a:extLst>
          </p:cNvPr>
          <p:cNvPicPr>
            <a:picLocks noGrp="1" noRot="1" noChangeAspect="1" noMove="1" noResize="1" noEditPoints="1" noAdjustHandles="1" noChangeArrowheads="1" noChangeShapeType="1" noCrop="1"/>
          </p:cNvPicPr>
          <p:nvPr>
            <p:ph type="pic" sz="quarter" idx="10"/>
          </p:nvPr>
        </p:nvPicPr>
        <p:blipFill>
          <a:blip r:embed="rId7">
            <a:extLst>
              <a:ext uri="{28A0092B-C50C-407E-A947-70E740481C1C}">
                <a14:useLocalDpi xmlns:a14="http://schemas.microsoft.com/office/drawing/2010/main" val="0"/>
              </a:ext>
            </a:extLst>
          </a:blip>
          <a:srcRect l="18362" t="19135" r="3716" b="7319"/>
          <a:stretch>
            <a:fillRect/>
          </a:stretch>
        </p:blipFill>
        <p:spPr>
          <a:xfrm>
            <a:off x="428357" y="4079635"/>
            <a:ext cx="7748588" cy="6159291"/>
          </a:xfrm>
          <a:prstGeom prst="rect">
            <a:avLst/>
          </a:prstGeom>
        </p:spPr>
      </p:pic>
      <p:sp>
        <p:nvSpPr>
          <p:cNvPr id="19" name="object 3">
            <a:extLst>
              <a:ext uri="{FF2B5EF4-FFF2-40B4-BE49-F238E27FC236}">
                <a16:creationId xmlns:a16="http://schemas.microsoft.com/office/drawing/2014/main" id="{EA7A5194-9889-969E-3001-F3D1F904E6A1}"/>
              </a:ext>
            </a:extLst>
          </p:cNvPr>
          <p:cNvSpPr txBox="1">
            <a:spLocks noGrp="1" noRot="1" noMove="1" noResize="1" noEditPoints="1" noAdjustHandles="1" noChangeArrowheads="1" noChangeShapeType="1"/>
          </p:cNvSpPr>
          <p:nvPr/>
        </p:nvSpPr>
        <p:spPr>
          <a:xfrm>
            <a:off x="10448167" y="9495840"/>
            <a:ext cx="4390458" cy="1100301"/>
          </a:xfrm>
          <a:prstGeom prst="rect">
            <a:avLst/>
          </a:prstGeom>
        </p:spPr>
        <p:txBody>
          <a:bodyPr vert="horz" wrap="square" lIns="0" tIns="7620" rIns="0" bIns="0" rtlCol="0" anchor="t">
            <a:spAutoFit/>
          </a:bodyPr>
          <a:lstStyle/>
          <a:p>
            <a:pPr>
              <a:spcAft>
                <a:spcPts val="600"/>
              </a:spcAft>
            </a:pPr>
            <a:r>
              <a:rPr lang="de-CH" sz="1400" b="1" dirty="0">
                <a:solidFill>
                  <a:srgbClr val="FFFFFF"/>
                </a:solidFill>
                <a:latin typeface="Source Sans Pro" panose="020B0503030403020204" pitchFamily="34" charset="0"/>
                <a:ea typeface="Source Sans Pro" panose="020B0503030403020204" pitchFamily="34" charset="0"/>
                <a:cs typeface="Helvetica 55 Roman"/>
              </a:rPr>
              <a:t>… bis sich die Schutzhunde beruhigen!</a:t>
            </a:r>
          </a:p>
          <a:p>
            <a:pPr>
              <a:spcAft>
                <a:spcPts val="600"/>
              </a:spcAft>
            </a:pPr>
            <a:r>
              <a:rPr lang="de-CH" sz="1400" b="1" dirty="0">
                <a:solidFill>
                  <a:srgbClr val="FFFFFF"/>
                </a:solidFill>
                <a:latin typeface="Source Sans Pro" panose="020B0503030403020204" pitchFamily="34" charset="0"/>
                <a:ea typeface="Source Sans Pro" panose="020B0503030403020204" pitchFamily="34" charset="0"/>
                <a:cs typeface="Helvetica 55 Roman"/>
              </a:rPr>
              <a:t>… </a:t>
            </a:r>
            <a:r>
              <a:rPr lang="de-CH" sz="1400" b="1" dirty="0" err="1">
                <a:solidFill>
                  <a:srgbClr val="FFFFFF"/>
                </a:solidFill>
                <a:latin typeface="Source Sans Pro" panose="020B0503030403020204" pitchFamily="34" charset="0"/>
                <a:ea typeface="Source Sans Pro" panose="020B0503030403020204" pitchFamily="34" charset="0"/>
                <a:cs typeface="Helvetica 55 Roman"/>
              </a:rPr>
              <a:t>jusqu’à</a:t>
            </a:r>
            <a:r>
              <a:rPr lang="de-CH" sz="1400" b="1" dirty="0">
                <a:solidFill>
                  <a:srgbClr val="FFFFFF"/>
                </a:solidFill>
                <a:latin typeface="Source Sans Pro" panose="020B0503030403020204" pitchFamily="34" charset="0"/>
                <a:ea typeface="Source Sans Pro" panose="020B0503030403020204" pitchFamily="34" charset="0"/>
                <a:cs typeface="Helvetica 55 Roman"/>
              </a:rPr>
              <a:t> </a:t>
            </a:r>
            <a:r>
              <a:rPr lang="de-CH" sz="1400" b="1" dirty="0" err="1">
                <a:solidFill>
                  <a:srgbClr val="FFFFFF"/>
                </a:solidFill>
                <a:latin typeface="Source Sans Pro" panose="020B0503030403020204" pitchFamily="34" charset="0"/>
                <a:ea typeface="Source Sans Pro" panose="020B0503030403020204" pitchFamily="34" charset="0"/>
                <a:cs typeface="Helvetica 55 Roman"/>
              </a:rPr>
              <a:t>ce</a:t>
            </a:r>
            <a:r>
              <a:rPr lang="de-CH" sz="1400" b="1" dirty="0">
                <a:solidFill>
                  <a:srgbClr val="FFFFFF"/>
                </a:solidFill>
                <a:latin typeface="Source Sans Pro" panose="020B0503030403020204" pitchFamily="34" charset="0"/>
                <a:ea typeface="Source Sans Pro" panose="020B0503030403020204" pitchFamily="34" charset="0"/>
                <a:cs typeface="Helvetica 55 Roman"/>
              </a:rPr>
              <a:t> </a:t>
            </a:r>
            <a:r>
              <a:rPr lang="de-CH" sz="1400" b="1" dirty="0" err="1">
                <a:solidFill>
                  <a:srgbClr val="FFFFFF"/>
                </a:solidFill>
                <a:latin typeface="Source Sans Pro" panose="020B0503030403020204" pitchFamily="34" charset="0"/>
                <a:ea typeface="Source Sans Pro" panose="020B0503030403020204" pitchFamily="34" charset="0"/>
                <a:cs typeface="Helvetica 55 Roman"/>
              </a:rPr>
              <a:t>que</a:t>
            </a:r>
            <a:r>
              <a:rPr lang="de-CH" sz="1400" b="1" dirty="0">
                <a:solidFill>
                  <a:srgbClr val="FFFFFF"/>
                </a:solidFill>
                <a:latin typeface="Source Sans Pro" panose="020B0503030403020204" pitchFamily="34" charset="0"/>
                <a:ea typeface="Source Sans Pro" panose="020B0503030403020204" pitchFamily="34" charset="0"/>
                <a:cs typeface="Helvetica 55 Roman"/>
              </a:rPr>
              <a:t> </a:t>
            </a:r>
            <a:r>
              <a:rPr lang="de-CH" sz="1400" b="1" dirty="0" err="1">
                <a:solidFill>
                  <a:srgbClr val="FFFFFF"/>
                </a:solidFill>
                <a:latin typeface="Source Sans Pro" panose="020B0503030403020204" pitchFamily="34" charset="0"/>
                <a:ea typeface="Source Sans Pro" panose="020B0503030403020204" pitchFamily="34" charset="0"/>
                <a:cs typeface="Helvetica 55 Roman"/>
              </a:rPr>
              <a:t>les</a:t>
            </a:r>
            <a:r>
              <a:rPr lang="de-CH" sz="1400" b="1" dirty="0">
                <a:solidFill>
                  <a:srgbClr val="FFFFFF"/>
                </a:solidFill>
                <a:latin typeface="Source Sans Pro" panose="020B0503030403020204" pitchFamily="34" charset="0"/>
                <a:ea typeface="Source Sans Pro" panose="020B0503030403020204" pitchFamily="34" charset="0"/>
                <a:cs typeface="Helvetica 55 Roman"/>
              </a:rPr>
              <a:t> chiens de </a:t>
            </a:r>
            <a:r>
              <a:rPr lang="de-CH" sz="1400" b="1" dirty="0" err="1">
                <a:solidFill>
                  <a:srgbClr val="FFFFFF"/>
                </a:solidFill>
                <a:latin typeface="Source Sans Pro" panose="020B0503030403020204" pitchFamily="34" charset="0"/>
                <a:ea typeface="Source Sans Pro" panose="020B0503030403020204" pitchFamily="34" charset="0"/>
                <a:cs typeface="Helvetica 55 Roman"/>
              </a:rPr>
              <a:t>protection</a:t>
            </a:r>
            <a:r>
              <a:rPr lang="de-CH" sz="1400" b="1" dirty="0">
                <a:solidFill>
                  <a:srgbClr val="FFFFFF"/>
                </a:solidFill>
                <a:latin typeface="Source Sans Pro" panose="020B0503030403020204" pitchFamily="34" charset="0"/>
                <a:ea typeface="Source Sans Pro" panose="020B0503030403020204" pitchFamily="34" charset="0"/>
                <a:cs typeface="Helvetica 55 Roman"/>
              </a:rPr>
              <a:t> se </a:t>
            </a:r>
            <a:r>
              <a:rPr lang="de-CH" sz="1400" b="1" dirty="0" err="1">
                <a:solidFill>
                  <a:srgbClr val="FFFFFF"/>
                </a:solidFill>
                <a:latin typeface="Source Sans Pro" panose="020B0503030403020204" pitchFamily="34" charset="0"/>
                <a:ea typeface="Source Sans Pro" panose="020B0503030403020204" pitchFamily="34" charset="0"/>
                <a:cs typeface="Helvetica 55 Roman"/>
              </a:rPr>
              <a:t>calment</a:t>
            </a:r>
            <a:r>
              <a:rPr lang="de-CH" sz="1400" b="1" dirty="0">
                <a:solidFill>
                  <a:srgbClr val="FFFFFF"/>
                </a:solidFill>
                <a:latin typeface="Source Sans Pro" panose="020B0503030403020204" pitchFamily="34" charset="0"/>
                <a:ea typeface="Source Sans Pro" panose="020B0503030403020204" pitchFamily="34" charset="0"/>
                <a:cs typeface="Helvetica 55 Roman"/>
              </a:rPr>
              <a:t>!</a:t>
            </a:r>
          </a:p>
          <a:p>
            <a:pPr>
              <a:spcAft>
                <a:spcPts val="600"/>
              </a:spcAft>
            </a:pPr>
            <a:r>
              <a:rPr lang="it-IT" sz="1400" b="1" dirty="0">
                <a:solidFill>
                  <a:srgbClr val="FFFFFF"/>
                </a:solidFill>
                <a:latin typeface="Source Sans Pro" panose="020B0503030403020204" pitchFamily="34" charset="0"/>
                <a:ea typeface="Source Sans Pro" panose="020B0503030403020204" pitchFamily="34" charset="0"/>
              </a:rPr>
              <a:t>… fino a quando i cani da protezione si calmano ! </a:t>
            </a:r>
          </a:p>
          <a:p>
            <a:pPr>
              <a:spcAft>
                <a:spcPts val="600"/>
              </a:spcAft>
            </a:pPr>
            <a:endParaRPr lang="de-CH" sz="1400" b="1" dirty="0">
              <a:solidFill>
                <a:srgbClr val="FFFFFF"/>
              </a:solidFill>
              <a:latin typeface="Source Sans Pro" panose="020B0503030403020204" pitchFamily="34" charset="0"/>
              <a:ea typeface="Source Sans Pro" panose="020B0503030403020204" pitchFamily="34" charset="0"/>
              <a:cs typeface="Helvetica 55 Roman"/>
            </a:endParaRPr>
          </a:p>
        </p:txBody>
      </p:sp>
      <p:sp>
        <p:nvSpPr>
          <p:cNvPr id="20" name="Rechteck 19">
            <a:extLst>
              <a:ext uri="{FF2B5EF4-FFF2-40B4-BE49-F238E27FC236}">
                <a16:creationId xmlns:a16="http://schemas.microsoft.com/office/drawing/2014/main" id="{E6FCC3C8-45B6-9D92-81F0-24B1845FD4ED}"/>
              </a:ext>
            </a:extLst>
          </p:cNvPr>
          <p:cNvSpPr>
            <a:spLocks noGrp="1" noRot="1" noMove="1" noResize="1" noEditPoints="1" noAdjustHandles="1" noChangeArrowheads="1" noChangeShapeType="1"/>
          </p:cNvSpPr>
          <p:nvPr/>
        </p:nvSpPr>
        <p:spPr>
          <a:xfrm>
            <a:off x="-1" y="226652"/>
            <a:ext cx="8896349" cy="45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a:extLst>
              <a:ext uri="{FF2B5EF4-FFF2-40B4-BE49-F238E27FC236}">
                <a16:creationId xmlns:a16="http://schemas.microsoft.com/office/drawing/2014/main" id="{D3DB9E0B-83DB-D627-C465-B8B6B29A27A0}"/>
              </a:ext>
            </a:extLst>
          </p:cNvPr>
          <p:cNvSpPr txBox="1">
            <a:spLocks noGrp="1" noRot="1" noMove="1" noResize="1" noEditPoints="1" noAdjustHandles="1" noChangeArrowheads="1" noChangeShapeType="1"/>
          </p:cNvSpPr>
          <p:nvPr/>
        </p:nvSpPr>
        <p:spPr>
          <a:xfrm>
            <a:off x="6022520" y="246748"/>
            <a:ext cx="2528626" cy="415498"/>
          </a:xfrm>
          <a:prstGeom prst="rect">
            <a:avLst/>
          </a:prstGeom>
          <a:noFill/>
        </p:spPr>
        <p:txBody>
          <a:bodyPr wrap="square" rtlCol="0">
            <a:spAutoFit/>
          </a:bodyPr>
          <a:lstStyle/>
          <a:p>
            <a:r>
              <a:rPr lang="de-CH" sz="1050" dirty="0">
                <a:solidFill>
                  <a:srgbClr val="231F20"/>
                </a:solidFill>
                <a:latin typeface="Aptos" panose="020B0004020202020204" pitchFamily="34" charset="0"/>
                <a:cs typeface="Trebuchet MS"/>
              </a:rPr>
              <a:t>Quelle: Bundesamt für Landestopografie </a:t>
            </a:r>
          </a:p>
          <a:p>
            <a:r>
              <a:rPr lang="de-CH" sz="1050" dirty="0">
                <a:solidFill>
                  <a:srgbClr val="231F20"/>
                </a:solidFill>
                <a:latin typeface="Aptos" panose="020B0004020202020204" pitchFamily="34" charset="0"/>
                <a:cs typeface="Trebuchet MS"/>
              </a:rPr>
              <a:t>Source: Federal Office </a:t>
            </a:r>
            <a:r>
              <a:rPr lang="de-CH" sz="1050" dirty="0" err="1">
                <a:solidFill>
                  <a:srgbClr val="231F20"/>
                </a:solidFill>
                <a:latin typeface="Aptos" panose="020B0004020202020204" pitchFamily="34" charset="0"/>
                <a:cs typeface="Trebuchet MS"/>
              </a:rPr>
              <a:t>of</a:t>
            </a:r>
            <a:r>
              <a:rPr lang="de-CH" sz="1050" dirty="0">
                <a:solidFill>
                  <a:srgbClr val="231F20"/>
                </a:solidFill>
                <a:latin typeface="Aptos" panose="020B0004020202020204" pitchFamily="34" charset="0"/>
                <a:cs typeface="Trebuchet MS"/>
              </a:rPr>
              <a:t> </a:t>
            </a:r>
            <a:r>
              <a:rPr lang="de-CH" sz="1050" dirty="0" err="1">
                <a:solidFill>
                  <a:srgbClr val="231F20"/>
                </a:solidFill>
                <a:latin typeface="Aptos" panose="020B0004020202020204" pitchFamily="34" charset="0"/>
                <a:cs typeface="Trebuchet MS"/>
              </a:rPr>
              <a:t>Topography</a:t>
            </a:r>
            <a:endParaRPr lang="de-CH" sz="1050" dirty="0">
              <a:latin typeface="Aptos" panose="020B0004020202020204" pitchFamily="34" charset="0"/>
              <a:cs typeface="Trebuchet MS"/>
            </a:endParaRPr>
          </a:p>
        </p:txBody>
      </p:sp>
      <p:sp>
        <p:nvSpPr>
          <p:cNvPr id="22" name="object 13">
            <a:extLst>
              <a:ext uri="{FF2B5EF4-FFF2-40B4-BE49-F238E27FC236}">
                <a16:creationId xmlns:a16="http://schemas.microsoft.com/office/drawing/2014/main" id="{E86680C5-5585-7EA4-50D8-A12E8FA7C740}"/>
              </a:ext>
            </a:extLst>
          </p:cNvPr>
          <p:cNvSpPr>
            <a:spLocks noGrp="1" noRot="1" noMove="1" noResize="1" noEditPoints="1" noAdjustHandles="1" noChangeArrowheads="1" noChangeShapeType="1"/>
          </p:cNvSpPr>
          <p:nvPr/>
        </p:nvSpPr>
        <p:spPr>
          <a:xfrm>
            <a:off x="428357" y="2716140"/>
            <a:ext cx="432434" cy="282575"/>
          </a:xfrm>
          <a:custGeom>
            <a:avLst/>
            <a:gdLst/>
            <a:ahLst/>
            <a:cxnLst/>
            <a:rect l="l" t="t" r="r" b="b"/>
            <a:pathLst>
              <a:path w="432435" h="282575">
                <a:moveTo>
                  <a:pt x="432003" y="0"/>
                </a:moveTo>
                <a:lnTo>
                  <a:pt x="0" y="0"/>
                </a:lnTo>
                <a:lnTo>
                  <a:pt x="0" y="282092"/>
                </a:lnTo>
                <a:lnTo>
                  <a:pt x="432003" y="282092"/>
                </a:lnTo>
                <a:lnTo>
                  <a:pt x="432003" y="0"/>
                </a:lnTo>
                <a:close/>
              </a:path>
            </a:pathLst>
          </a:custGeom>
          <a:solidFill>
            <a:srgbClr val="B475AC"/>
          </a:solidFill>
        </p:spPr>
        <p:txBody>
          <a:bodyPr wrap="square" lIns="0" tIns="0" rIns="0" bIns="0" rtlCol="0"/>
          <a:lstStyle/>
          <a:p>
            <a:endParaRPr dirty="0"/>
          </a:p>
        </p:txBody>
      </p:sp>
      <p:sp>
        <p:nvSpPr>
          <p:cNvPr id="24" name="object 15">
            <a:extLst>
              <a:ext uri="{FF2B5EF4-FFF2-40B4-BE49-F238E27FC236}">
                <a16:creationId xmlns:a16="http://schemas.microsoft.com/office/drawing/2014/main" id="{F023CE0E-763B-CE32-D7B1-F44F16D894BA}"/>
              </a:ext>
            </a:extLst>
          </p:cNvPr>
          <p:cNvSpPr txBox="1">
            <a:spLocks noGrp="1" noRot="1" noMove="1" noResize="1" noEditPoints="1" noAdjustHandles="1" noChangeArrowheads="1" noChangeShapeType="1"/>
          </p:cNvSpPr>
          <p:nvPr/>
        </p:nvSpPr>
        <p:spPr>
          <a:xfrm>
            <a:off x="986402" y="2665900"/>
            <a:ext cx="3465018" cy="520655"/>
          </a:xfrm>
          <a:prstGeom prst="rect">
            <a:avLst/>
          </a:prstGeom>
        </p:spPr>
        <p:txBody>
          <a:bodyPr vert="horz" wrap="square" lIns="0" tIns="12700" rIns="0" bIns="0" rtlCol="0">
            <a:spAutoFit/>
          </a:bodyPr>
          <a:lstStyle/>
          <a:p>
            <a:pPr marL="0" lvl="1"/>
            <a:r>
              <a:rPr lang="de-CH" sz="1100" dirty="0"/>
              <a:t>Weide mit Herdenschutzhunden</a:t>
            </a:r>
          </a:p>
          <a:p>
            <a:pPr marL="0" lvl="1"/>
            <a:r>
              <a:rPr lang="fr-FR" sz="1100" dirty="0"/>
              <a:t>Pâturage avec des chiens de protection des troupeaux</a:t>
            </a:r>
            <a:endParaRPr lang="de-CH" sz="1100" dirty="0"/>
          </a:p>
          <a:p>
            <a:pPr marL="0" lvl="1"/>
            <a:r>
              <a:rPr lang="de-CH" sz="1100" dirty="0" err="1"/>
              <a:t>Pascoli</a:t>
            </a:r>
            <a:r>
              <a:rPr lang="de-CH" sz="1100" dirty="0"/>
              <a:t> </a:t>
            </a:r>
            <a:r>
              <a:rPr lang="de-CH" sz="1100" dirty="0" err="1"/>
              <a:t>con</a:t>
            </a:r>
            <a:r>
              <a:rPr lang="de-CH" sz="1100" dirty="0"/>
              <a:t> </a:t>
            </a:r>
            <a:r>
              <a:rPr lang="de-CH" sz="1100" dirty="0" err="1"/>
              <a:t>cani</a:t>
            </a:r>
            <a:r>
              <a:rPr lang="de-CH" sz="1100" dirty="0"/>
              <a:t> da </a:t>
            </a:r>
            <a:r>
              <a:rPr lang="de-CH" sz="1100" dirty="0" err="1"/>
              <a:t>protezione</a:t>
            </a:r>
            <a:r>
              <a:rPr lang="de-CH" sz="1100" dirty="0"/>
              <a:t> delle </a:t>
            </a:r>
            <a:r>
              <a:rPr lang="de-CH" sz="1100" dirty="0" err="1"/>
              <a:t>greggi</a:t>
            </a:r>
            <a:endParaRPr lang="de-CH" sz="1100" dirty="0"/>
          </a:p>
        </p:txBody>
      </p:sp>
      <p:pic>
        <p:nvPicPr>
          <p:cNvPr id="25" name="Grafik 24">
            <a:extLst>
              <a:ext uri="{FF2B5EF4-FFF2-40B4-BE49-F238E27FC236}">
                <a16:creationId xmlns:a16="http://schemas.microsoft.com/office/drawing/2014/main" id="{C7781D93-85AB-9AD4-8326-ED0F5F24656F}"/>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485236" y="790466"/>
            <a:ext cx="330655" cy="424892"/>
          </a:xfrm>
          <a:prstGeom prst="rect">
            <a:avLst/>
          </a:prstGeom>
        </p:spPr>
      </p:pic>
      <p:sp>
        <p:nvSpPr>
          <p:cNvPr id="26" name="object 15">
            <a:extLst>
              <a:ext uri="{FF2B5EF4-FFF2-40B4-BE49-F238E27FC236}">
                <a16:creationId xmlns:a16="http://schemas.microsoft.com/office/drawing/2014/main" id="{AF80F588-74F3-0723-36BC-113936CCFF5D}"/>
              </a:ext>
            </a:extLst>
          </p:cNvPr>
          <p:cNvSpPr txBox="1">
            <a:spLocks noGrp="1" noRot="1" noMove="1" noResize="1" noEditPoints="1" noAdjustHandles="1" noChangeArrowheads="1" noChangeShapeType="1"/>
          </p:cNvSpPr>
          <p:nvPr/>
        </p:nvSpPr>
        <p:spPr>
          <a:xfrm>
            <a:off x="986402" y="738642"/>
            <a:ext cx="1182367" cy="520655"/>
          </a:xfrm>
          <a:prstGeom prst="rect">
            <a:avLst/>
          </a:prstGeom>
        </p:spPr>
        <p:txBody>
          <a:bodyPr vert="horz" wrap="square" lIns="0" tIns="12700" rIns="0" bIns="0" rtlCol="0">
            <a:spAutoFit/>
          </a:bodyPr>
          <a:lstStyle/>
          <a:p>
            <a:pPr marL="0" lvl="1"/>
            <a:r>
              <a:rPr lang="de-CH" sz="1100" dirty="0"/>
              <a:t>Ihr Standort</a:t>
            </a:r>
          </a:p>
          <a:p>
            <a:pPr marL="0" lvl="1"/>
            <a:r>
              <a:rPr lang="de-CH" sz="1100" dirty="0" err="1"/>
              <a:t>Vous</a:t>
            </a:r>
            <a:r>
              <a:rPr lang="de-CH" sz="1100" dirty="0"/>
              <a:t> </a:t>
            </a:r>
            <a:r>
              <a:rPr lang="de-CH" sz="1100" dirty="0" err="1"/>
              <a:t>êtes</a:t>
            </a:r>
            <a:r>
              <a:rPr lang="de-CH" sz="1100" dirty="0"/>
              <a:t> </a:t>
            </a:r>
            <a:r>
              <a:rPr lang="de-CH" sz="1100" dirty="0" err="1"/>
              <a:t>ici</a:t>
            </a:r>
            <a:endParaRPr lang="de-CH" sz="1100" dirty="0"/>
          </a:p>
          <a:p>
            <a:pPr marL="0" lvl="1"/>
            <a:r>
              <a:rPr lang="de-CH" sz="1100" dirty="0"/>
              <a:t> La sua </a:t>
            </a:r>
            <a:r>
              <a:rPr lang="de-CH" sz="1100" dirty="0" err="1"/>
              <a:t>posizione</a:t>
            </a:r>
            <a:endParaRPr lang="de-CH" sz="1100" dirty="0"/>
          </a:p>
        </p:txBody>
      </p:sp>
      <p:grpSp>
        <p:nvGrpSpPr>
          <p:cNvPr id="54" name="Gruppieren 53">
            <a:extLst>
              <a:ext uri="{FF2B5EF4-FFF2-40B4-BE49-F238E27FC236}">
                <a16:creationId xmlns:a16="http://schemas.microsoft.com/office/drawing/2014/main" id="{F993F0B9-C7DC-22D4-3785-0373F123FBBF}"/>
              </a:ext>
            </a:extLst>
          </p:cNvPr>
          <p:cNvGrpSpPr>
            <a:grpSpLocks noGrp="1" noUngrp="1" noRot="1" noMove="1" noResize="1"/>
          </p:cNvGrpSpPr>
          <p:nvPr/>
        </p:nvGrpSpPr>
        <p:grpSpPr>
          <a:xfrm>
            <a:off x="860791" y="282347"/>
            <a:ext cx="2251289" cy="0"/>
            <a:chOff x="860791" y="3019961"/>
            <a:chExt cx="2251289" cy="0"/>
          </a:xfrm>
        </p:grpSpPr>
        <p:cxnSp>
          <p:nvCxnSpPr>
            <p:cNvPr id="37" name="Gerader Verbinder 36">
              <a:extLst>
                <a:ext uri="{FF2B5EF4-FFF2-40B4-BE49-F238E27FC236}">
                  <a16:creationId xmlns:a16="http://schemas.microsoft.com/office/drawing/2014/main" id="{050482E4-4E69-21B0-CA6E-D512756E5475}"/>
                </a:ext>
              </a:extLst>
            </p:cNvPr>
            <p:cNvCxnSpPr>
              <a:cxnSpLocks noGrp="1" noRot="1" noMove="1" noResize="1" noEditPoints="1" noAdjustHandles="1" noChangeArrowheads="1" noChangeShapeType="1"/>
            </p:cNvCxnSpPr>
            <p:nvPr/>
          </p:nvCxnSpPr>
          <p:spPr>
            <a:xfrm>
              <a:off x="860791" y="3019961"/>
              <a:ext cx="2100569" cy="0"/>
            </a:xfrm>
            <a:prstGeom prst="line">
              <a:avLst/>
            </a:prstGeom>
            <a:ln w="762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Gerader Verbinder 35">
              <a:extLst>
                <a:ext uri="{FF2B5EF4-FFF2-40B4-BE49-F238E27FC236}">
                  <a16:creationId xmlns:a16="http://schemas.microsoft.com/office/drawing/2014/main" id="{E3D04223-2526-DCEC-1A9A-726C0F8734F4}"/>
                </a:ext>
              </a:extLst>
            </p:cNvPr>
            <p:cNvCxnSpPr>
              <a:cxnSpLocks noGrp="1" noRot="1" noMove="1" noResize="1" noEditPoints="1" noAdjustHandles="1" noChangeArrowheads="1" noChangeShapeType="1"/>
            </p:cNvCxnSpPr>
            <p:nvPr/>
          </p:nvCxnSpPr>
          <p:spPr>
            <a:xfrm>
              <a:off x="1066785" y="3019961"/>
              <a:ext cx="2045295" cy="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55" name="object 15">
            <a:extLst>
              <a:ext uri="{FF2B5EF4-FFF2-40B4-BE49-F238E27FC236}">
                <a16:creationId xmlns:a16="http://schemas.microsoft.com/office/drawing/2014/main" id="{B6F40EF6-8FC5-C2D8-7DB0-FCF3F8EBA8A7}"/>
              </a:ext>
            </a:extLst>
          </p:cNvPr>
          <p:cNvSpPr txBox="1">
            <a:spLocks noGrp="1" noRot="1" noMove="1" noResize="1" noEditPoints="1" noAdjustHandles="1" noChangeArrowheads="1" noChangeShapeType="1"/>
          </p:cNvSpPr>
          <p:nvPr/>
        </p:nvSpPr>
        <p:spPr>
          <a:xfrm>
            <a:off x="1668723" y="328395"/>
            <a:ext cx="632015" cy="320601"/>
          </a:xfrm>
          <a:prstGeom prst="rect">
            <a:avLst/>
          </a:prstGeom>
        </p:spPr>
        <p:txBody>
          <a:bodyPr vert="horz" wrap="square" lIns="0" tIns="12700" rIns="0" bIns="0" rtlCol="0">
            <a:spAutoFit/>
          </a:bodyPr>
          <a:lstStyle/>
          <a:p>
            <a:pPr marL="0" lvl="1"/>
            <a:r>
              <a:rPr lang="de-CH" sz="2000" b="1" dirty="0">
                <a:solidFill>
                  <a:schemeClr val="bg1"/>
                </a:solidFill>
              </a:rPr>
              <a:t>2 km</a:t>
            </a:r>
          </a:p>
        </p:txBody>
      </p:sp>
      <p:cxnSp>
        <p:nvCxnSpPr>
          <p:cNvPr id="56" name="Gerader Verbinder 55">
            <a:extLst>
              <a:ext uri="{FF2B5EF4-FFF2-40B4-BE49-F238E27FC236}">
                <a16:creationId xmlns:a16="http://schemas.microsoft.com/office/drawing/2014/main" id="{DDC95DA2-BD1D-4EE4-FFC3-21AB0314BBAE}"/>
              </a:ext>
            </a:extLst>
          </p:cNvPr>
          <p:cNvCxnSpPr>
            <a:cxnSpLocks noGrp="1" noRot="1" noMove="1" noResize="1" noEditPoints="1" noAdjustHandles="1" noChangeArrowheads="1" noChangeShapeType="1"/>
          </p:cNvCxnSpPr>
          <p:nvPr/>
        </p:nvCxnSpPr>
        <p:spPr>
          <a:xfrm>
            <a:off x="4936507" y="1389307"/>
            <a:ext cx="6096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57" name="object 9">
            <a:extLst>
              <a:ext uri="{FF2B5EF4-FFF2-40B4-BE49-F238E27FC236}">
                <a16:creationId xmlns:a16="http://schemas.microsoft.com/office/drawing/2014/main" id="{AB024FFD-31EC-C32B-022C-34E8BE424BBB}"/>
              </a:ext>
            </a:extLst>
          </p:cNvPr>
          <p:cNvSpPr txBox="1">
            <a:spLocks noGrp="1" noRot="1" noMove="1" noResize="1" noEditPoints="1" noAdjustHandles="1" noChangeArrowheads="1" noChangeShapeType="1"/>
          </p:cNvSpPr>
          <p:nvPr/>
        </p:nvSpPr>
        <p:spPr>
          <a:xfrm>
            <a:off x="5706672" y="1276220"/>
            <a:ext cx="3114978" cy="369332"/>
          </a:xfrm>
          <a:prstGeom prst="rect">
            <a:avLst/>
          </a:prstGeom>
        </p:spPr>
        <p:txBody>
          <a:bodyPr vert="horz" wrap="square" lIns="0" tIns="30480" rIns="0" bIns="0" rtlCol="0">
            <a:spAutoFit/>
          </a:bodyPr>
          <a:lstStyle/>
          <a:p>
            <a:pPr marL="0" lvl="1"/>
            <a:r>
              <a:rPr lang="de-CH" sz="1100" dirty="0"/>
              <a:t>Bergwanderweg / </a:t>
            </a:r>
            <a:r>
              <a:rPr lang="de-CH" sz="1100" dirty="0" err="1"/>
              <a:t>Chemin</a:t>
            </a:r>
            <a:r>
              <a:rPr lang="de-CH" sz="1100" dirty="0"/>
              <a:t> de </a:t>
            </a:r>
            <a:r>
              <a:rPr lang="de-CH" sz="1100" dirty="0" err="1"/>
              <a:t>randonnée</a:t>
            </a:r>
            <a:r>
              <a:rPr lang="de-CH" sz="1100" dirty="0"/>
              <a:t> de </a:t>
            </a:r>
            <a:r>
              <a:rPr lang="de-CH" sz="1100" dirty="0" err="1"/>
              <a:t>montagne</a:t>
            </a:r>
            <a:r>
              <a:rPr lang="de-CH" sz="1100" dirty="0"/>
              <a:t> / </a:t>
            </a:r>
            <a:r>
              <a:rPr lang="de-CH" sz="1100" dirty="0" err="1"/>
              <a:t>Sentiero</a:t>
            </a:r>
            <a:r>
              <a:rPr lang="de-CH" sz="1100" dirty="0"/>
              <a:t> </a:t>
            </a:r>
            <a:r>
              <a:rPr lang="de-CH" sz="1100" dirty="0" err="1"/>
              <a:t>escursionistico</a:t>
            </a:r>
            <a:r>
              <a:rPr lang="de-CH" sz="1100" dirty="0"/>
              <a:t> di </a:t>
            </a:r>
            <a:r>
              <a:rPr lang="de-CH" sz="1100" dirty="0" err="1"/>
              <a:t>montagna</a:t>
            </a:r>
            <a:endParaRPr lang="de-CH" sz="1100" dirty="0"/>
          </a:p>
        </p:txBody>
      </p:sp>
      <p:cxnSp>
        <p:nvCxnSpPr>
          <p:cNvPr id="58" name="Gerader Verbinder 57">
            <a:extLst>
              <a:ext uri="{FF2B5EF4-FFF2-40B4-BE49-F238E27FC236}">
                <a16:creationId xmlns:a16="http://schemas.microsoft.com/office/drawing/2014/main" id="{E214BF75-26C9-4C8B-C4DE-98432BA679D1}"/>
              </a:ext>
            </a:extLst>
          </p:cNvPr>
          <p:cNvCxnSpPr>
            <a:cxnSpLocks noGrp="1" noRot="1" noMove="1" noResize="1" noEditPoints="1" noAdjustHandles="1" noChangeArrowheads="1" noChangeShapeType="1"/>
          </p:cNvCxnSpPr>
          <p:nvPr/>
        </p:nvCxnSpPr>
        <p:spPr>
          <a:xfrm>
            <a:off x="4936507" y="1930768"/>
            <a:ext cx="6096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
        <p:nvSpPr>
          <p:cNvPr id="59" name="object 9">
            <a:extLst>
              <a:ext uri="{FF2B5EF4-FFF2-40B4-BE49-F238E27FC236}">
                <a16:creationId xmlns:a16="http://schemas.microsoft.com/office/drawing/2014/main" id="{51D092E2-2A60-89DA-8156-17959301EC32}"/>
              </a:ext>
            </a:extLst>
          </p:cNvPr>
          <p:cNvSpPr txBox="1">
            <a:spLocks noGrp="1" noRot="1" noMove="1" noResize="1" noEditPoints="1" noAdjustHandles="1" noChangeArrowheads="1" noChangeShapeType="1"/>
          </p:cNvSpPr>
          <p:nvPr/>
        </p:nvSpPr>
        <p:spPr>
          <a:xfrm>
            <a:off x="5706672" y="1817681"/>
            <a:ext cx="2524719" cy="369332"/>
          </a:xfrm>
          <a:prstGeom prst="rect">
            <a:avLst/>
          </a:prstGeom>
        </p:spPr>
        <p:txBody>
          <a:bodyPr vert="horz" wrap="square" lIns="0" tIns="30480" rIns="0" bIns="0" rtlCol="0">
            <a:spAutoFit/>
          </a:bodyPr>
          <a:lstStyle/>
          <a:p>
            <a:pPr marL="0" lvl="1"/>
            <a:r>
              <a:rPr lang="de-CH" sz="1100" dirty="0"/>
              <a:t>Alpinwanderweg / </a:t>
            </a:r>
            <a:r>
              <a:rPr lang="de-CH" sz="1100" dirty="0" err="1"/>
              <a:t>Chemin</a:t>
            </a:r>
            <a:r>
              <a:rPr lang="de-CH" sz="1100" dirty="0"/>
              <a:t> de </a:t>
            </a:r>
            <a:r>
              <a:rPr lang="de-CH" sz="1100" dirty="0" err="1"/>
              <a:t>randonnée</a:t>
            </a:r>
            <a:r>
              <a:rPr lang="de-CH" sz="1100" dirty="0"/>
              <a:t> alpine  / </a:t>
            </a:r>
            <a:r>
              <a:rPr lang="de-CH" sz="1100" dirty="0" err="1"/>
              <a:t>Sentiero</a:t>
            </a:r>
            <a:r>
              <a:rPr lang="de-CH" sz="1100" dirty="0"/>
              <a:t> </a:t>
            </a:r>
            <a:r>
              <a:rPr lang="de-CH" sz="1100" dirty="0" err="1"/>
              <a:t>escursionistico</a:t>
            </a:r>
            <a:r>
              <a:rPr lang="de-CH" sz="1100" dirty="0"/>
              <a:t> </a:t>
            </a:r>
            <a:r>
              <a:rPr lang="de-CH" sz="1100" dirty="0" err="1"/>
              <a:t>alpino</a:t>
            </a:r>
            <a:endParaRPr lang="de-CH" sz="1100" dirty="0"/>
          </a:p>
        </p:txBody>
      </p:sp>
      <p:cxnSp>
        <p:nvCxnSpPr>
          <p:cNvPr id="62" name="Gerader Verbinder 61">
            <a:extLst>
              <a:ext uri="{FF2B5EF4-FFF2-40B4-BE49-F238E27FC236}">
                <a16:creationId xmlns:a16="http://schemas.microsoft.com/office/drawing/2014/main" id="{6DA5172E-001A-DCCA-83B6-4F564C2696BD}"/>
              </a:ext>
            </a:extLst>
          </p:cNvPr>
          <p:cNvCxnSpPr>
            <a:cxnSpLocks noGrp="1" noRot="1" noMove="1" noResize="1" noEditPoints="1" noAdjustHandles="1" noChangeArrowheads="1" noChangeShapeType="1"/>
          </p:cNvCxnSpPr>
          <p:nvPr/>
        </p:nvCxnSpPr>
        <p:spPr>
          <a:xfrm>
            <a:off x="4936507" y="889646"/>
            <a:ext cx="609600" cy="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63" name="object 9">
            <a:extLst>
              <a:ext uri="{FF2B5EF4-FFF2-40B4-BE49-F238E27FC236}">
                <a16:creationId xmlns:a16="http://schemas.microsoft.com/office/drawing/2014/main" id="{4B861E79-6C2B-883E-BD85-015D2A3B9B77}"/>
              </a:ext>
            </a:extLst>
          </p:cNvPr>
          <p:cNvSpPr txBox="1">
            <a:spLocks noGrp="1" noRot="1" noMove="1" noResize="1" noEditPoints="1" noAdjustHandles="1" noChangeArrowheads="1" noChangeShapeType="1"/>
          </p:cNvSpPr>
          <p:nvPr/>
        </p:nvSpPr>
        <p:spPr>
          <a:xfrm>
            <a:off x="5706672" y="776559"/>
            <a:ext cx="2524719" cy="369332"/>
          </a:xfrm>
          <a:prstGeom prst="rect">
            <a:avLst/>
          </a:prstGeom>
        </p:spPr>
        <p:txBody>
          <a:bodyPr vert="horz" wrap="square" lIns="0" tIns="30480" rIns="0" bIns="0" rtlCol="0">
            <a:spAutoFit/>
          </a:bodyPr>
          <a:lstStyle/>
          <a:p>
            <a:pPr marL="0" lvl="1"/>
            <a:r>
              <a:rPr lang="de-CH" sz="1100" dirty="0"/>
              <a:t>Wanderweg / </a:t>
            </a:r>
            <a:r>
              <a:rPr lang="de-CH" sz="1100" dirty="0" err="1"/>
              <a:t>Chemin</a:t>
            </a:r>
            <a:r>
              <a:rPr lang="de-CH" sz="1100" dirty="0"/>
              <a:t> de </a:t>
            </a:r>
            <a:r>
              <a:rPr lang="de-CH" sz="1100" dirty="0" err="1"/>
              <a:t>randonnée</a:t>
            </a:r>
            <a:r>
              <a:rPr lang="de-CH" sz="1100" dirty="0"/>
              <a:t> / </a:t>
            </a:r>
            <a:r>
              <a:rPr lang="de-CH" sz="1100" dirty="0" err="1"/>
              <a:t>Sentiero</a:t>
            </a:r>
            <a:r>
              <a:rPr lang="de-CH" sz="1100" dirty="0"/>
              <a:t> </a:t>
            </a:r>
            <a:r>
              <a:rPr lang="de-CH" sz="1100" dirty="0" err="1"/>
              <a:t>escursionistico</a:t>
            </a:r>
            <a:endParaRPr lang="de-CH" sz="1100" dirty="0"/>
          </a:p>
        </p:txBody>
      </p:sp>
      <p:sp>
        <p:nvSpPr>
          <p:cNvPr id="65" name="object 9">
            <a:extLst>
              <a:ext uri="{FF2B5EF4-FFF2-40B4-BE49-F238E27FC236}">
                <a16:creationId xmlns:a16="http://schemas.microsoft.com/office/drawing/2014/main" id="{119474AA-7C3F-9293-003C-6E79669B33CE}"/>
              </a:ext>
            </a:extLst>
          </p:cNvPr>
          <p:cNvSpPr txBox="1">
            <a:spLocks noGrp="1" noRot="1" noMove="1" noResize="1" noEditPoints="1" noAdjustHandles="1" noChangeArrowheads="1" noChangeShapeType="1"/>
          </p:cNvSpPr>
          <p:nvPr/>
        </p:nvSpPr>
        <p:spPr>
          <a:xfrm>
            <a:off x="993435" y="1695850"/>
            <a:ext cx="2524719" cy="538609"/>
          </a:xfrm>
          <a:prstGeom prst="rect">
            <a:avLst/>
          </a:prstGeom>
        </p:spPr>
        <p:txBody>
          <a:bodyPr vert="horz" wrap="square" lIns="0" tIns="30480" rIns="0" bIns="0" rtlCol="0">
            <a:spAutoFit/>
          </a:bodyPr>
          <a:lstStyle/>
          <a:p>
            <a:pPr marL="0" lvl="1"/>
            <a:r>
              <a:rPr lang="de-CH" sz="1100" dirty="0"/>
              <a:t>gesperrter Weg</a:t>
            </a:r>
          </a:p>
          <a:p>
            <a:pPr marL="0" lvl="1"/>
            <a:r>
              <a:rPr lang="de-CH" sz="1100" dirty="0" err="1"/>
              <a:t>Chemin</a:t>
            </a:r>
            <a:r>
              <a:rPr lang="de-CH" sz="1100" dirty="0"/>
              <a:t> </a:t>
            </a:r>
            <a:r>
              <a:rPr lang="de-CH" sz="1100" dirty="0" err="1"/>
              <a:t>fermé</a:t>
            </a:r>
            <a:endParaRPr lang="de-CH" sz="1100" dirty="0"/>
          </a:p>
          <a:p>
            <a:pPr marL="0" lvl="1"/>
            <a:r>
              <a:rPr lang="de-CH" sz="1100" dirty="0" err="1"/>
              <a:t>Sentiero</a:t>
            </a:r>
            <a:r>
              <a:rPr lang="de-CH" sz="1100" dirty="0"/>
              <a:t> </a:t>
            </a:r>
            <a:r>
              <a:rPr lang="de-CH" sz="1100" dirty="0" err="1"/>
              <a:t>chiuso</a:t>
            </a:r>
            <a:endParaRPr lang="de-CH" sz="1100" dirty="0"/>
          </a:p>
        </p:txBody>
      </p:sp>
      <p:sp>
        <p:nvSpPr>
          <p:cNvPr id="76" name="object 9">
            <a:extLst>
              <a:ext uri="{FF2B5EF4-FFF2-40B4-BE49-F238E27FC236}">
                <a16:creationId xmlns:a16="http://schemas.microsoft.com/office/drawing/2014/main" id="{E5328DF2-1973-05CC-8F7B-E4D0D618FD0B}"/>
              </a:ext>
            </a:extLst>
          </p:cNvPr>
          <p:cNvSpPr txBox="1">
            <a:spLocks noGrp="1" noRot="1" noMove="1" noResize="1" noEditPoints="1" noAdjustHandles="1" noChangeArrowheads="1" noChangeShapeType="1"/>
          </p:cNvSpPr>
          <p:nvPr/>
        </p:nvSpPr>
        <p:spPr>
          <a:xfrm>
            <a:off x="3054534" y="771020"/>
            <a:ext cx="1912451" cy="707886"/>
          </a:xfrm>
          <a:prstGeom prst="rect">
            <a:avLst/>
          </a:prstGeom>
        </p:spPr>
        <p:txBody>
          <a:bodyPr vert="horz" wrap="square" lIns="0" tIns="30480" rIns="0" bIns="0" rtlCol="0">
            <a:spAutoFit/>
          </a:bodyPr>
          <a:lstStyle/>
          <a:p>
            <a:pPr marL="0" lvl="1"/>
            <a:r>
              <a:rPr lang="de-CH" sz="1100" dirty="0" err="1"/>
              <a:t>Ausgezäunter</a:t>
            </a:r>
            <a:r>
              <a:rPr lang="de-CH" sz="1100" dirty="0"/>
              <a:t> xxx (</a:t>
            </a:r>
            <a:r>
              <a:rPr lang="de-CH" sz="1100" dirty="0" err="1"/>
              <a:t>Wegtyp</a:t>
            </a:r>
            <a:r>
              <a:rPr lang="de-CH" sz="1100" dirty="0"/>
              <a:t>)</a:t>
            </a:r>
          </a:p>
          <a:p>
            <a:pPr marL="0" lvl="1"/>
            <a:r>
              <a:rPr lang="de-CH" sz="1100" dirty="0"/>
              <a:t>xxx (</a:t>
            </a:r>
            <a:r>
              <a:rPr lang="de-CH" sz="1100" dirty="0" err="1"/>
              <a:t>Wegtyp</a:t>
            </a:r>
            <a:r>
              <a:rPr lang="de-CH" sz="1100" dirty="0"/>
              <a:t>) </a:t>
            </a:r>
            <a:r>
              <a:rPr lang="de-CH" sz="1100" dirty="0" err="1"/>
              <a:t>clôturé</a:t>
            </a:r>
            <a:endParaRPr lang="de-CH" sz="1100" dirty="0"/>
          </a:p>
          <a:p>
            <a:pPr marL="0" lvl="1"/>
            <a:r>
              <a:rPr lang="de-CH" sz="1100" dirty="0"/>
              <a:t>xxx (</a:t>
            </a:r>
            <a:r>
              <a:rPr lang="de-CH" sz="1100" dirty="0" err="1"/>
              <a:t>Wegtyp</a:t>
            </a:r>
            <a:r>
              <a:rPr lang="de-CH" sz="1100" dirty="0"/>
              <a:t>) </a:t>
            </a:r>
            <a:r>
              <a:rPr lang="de-CH" sz="1100" dirty="0" err="1"/>
              <a:t>recintato</a:t>
            </a:r>
            <a:endParaRPr lang="de-CH" sz="1100" dirty="0"/>
          </a:p>
          <a:p>
            <a:pPr marL="0" lvl="1"/>
            <a:endParaRPr lang="de-CH" sz="1100" dirty="0"/>
          </a:p>
        </p:txBody>
      </p:sp>
      <p:sp>
        <p:nvSpPr>
          <p:cNvPr id="82" name="Rechteck 81">
            <a:extLst>
              <a:ext uri="{FF2B5EF4-FFF2-40B4-BE49-F238E27FC236}">
                <a16:creationId xmlns:a16="http://schemas.microsoft.com/office/drawing/2014/main" id="{54EB9D64-CA51-3EE7-BAD4-74222328F2EC}"/>
              </a:ext>
            </a:extLst>
          </p:cNvPr>
          <p:cNvSpPr>
            <a:spLocks noGrp="1" noRot="1" noMove="1" noResize="1" noEditPoints="1" noAdjustHandles="1" noChangeArrowheads="1" noChangeShapeType="1"/>
          </p:cNvSpPr>
          <p:nvPr/>
        </p:nvSpPr>
        <p:spPr>
          <a:xfrm>
            <a:off x="2293909" y="851248"/>
            <a:ext cx="609529" cy="82725"/>
          </a:xfrm>
          <a:prstGeom prst="rect">
            <a:avLst/>
          </a:prstGeom>
          <a:solidFill>
            <a:srgbClr val="FF0000"/>
          </a:solidFill>
          <a:ln w="38100">
            <a:solidFill>
              <a:srgbClr val="009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5" name="Gerader Verbinder 84">
            <a:extLst>
              <a:ext uri="{FF2B5EF4-FFF2-40B4-BE49-F238E27FC236}">
                <a16:creationId xmlns:a16="http://schemas.microsoft.com/office/drawing/2014/main" id="{DB97AF3E-8CAA-FAB3-B150-8A29A9931255}"/>
              </a:ext>
            </a:extLst>
          </p:cNvPr>
          <p:cNvCxnSpPr>
            <a:cxnSpLocks noGrp="1" noRot="1" noMove="1" noResize="1" noEditPoints="1" noAdjustHandles="1" noChangeArrowheads="1" noChangeShapeType="1"/>
          </p:cNvCxnSpPr>
          <p:nvPr/>
        </p:nvCxnSpPr>
        <p:spPr>
          <a:xfrm>
            <a:off x="251191" y="1825524"/>
            <a:ext cx="609600"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4" name="Gerader Verbinder 63">
            <a:extLst>
              <a:ext uri="{FF2B5EF4-FFF2-40B4-BE49-F238E27FC236}">
                <a16:creationId xmlns:a16="http://schemas.microsoft.com/office/drawing/2014/main" id="{7FD78419-2AB5-6B2E-A3CB-1DF66F8E6A28}"/>
              </a:ext>
            </a:extLst>
          </p:cNvPr>
          <p:cNvCxnSpPr>
            <a:cxnSpLocks noGrp="1" noRot="1" noMove="1" noResize="1" noEditPoints="1" noAdjustHandles="1" noChangeArrowheads="1" noChangeShapeType="1"/>
          </p:cNvCxnSpPr>
          <p:nvPr/>
        </p:nvCxnSpPr>
        <p:spPr>
          <a:xfrm>
            <a:off x="251191" y="1827596"/>
            <a:ext cx="609600" cy="0"/>
          </a:xfrm>
          <a:prstGeom prst="line">
            <a:avLst/>
          </a:prstGeom>
          <a:ln w="57150"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hteck 81">
            <a:extLst>
              <a:ext uri="{FF2B5EF4-FFF2-40B4-BE49-F238E27FC236}">
                <a16:creationId xmlns:a16="http://schemas.microsoft.com/office/drawing/2014/main" id="{F7A31AAC-80F9-4A30-2690-DA1B7091B2E2}"/>
              </a:ext>
            </a:extLst>
          </p:cNvPr>
          <p:cNvSpPr>
            <a:spLocks noGrp="1" noRot="1" noMove="1" noResize="1" noEditPoints="1" noAdjustHandles="1" noChangeArrowheads="1" noChangeShapeType="1"/>
          </p:cNvSpPr>
          <p:nvPr/>
        </p:nvSpPr>
        <p:spPr>
          <a:xfrm>
            <a:off x="2327783" y="1584459"/>
            <a:ext cx="609529" cy="82725"/>
          </a:xfrm>
          <a:prstGeom prst="rect">
            <a:avLst/>
          </a:prstGeom>
          <a:solidFill>
            <a:srgbClr val="FF000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object 9">
            <a:extLst>
              <a:ext uri="{FF2B5EF4-FFF2-40B4-BE49-F238E27FC236}">
                <a16:creationId xmlns:a16="http://schemas.microsoft.com/office/drawing/2014/main" id="{1FEC55E7-74FD-C078-2955-6A68872181B2}"/>
              </a:ext>
            </a:extLst>
          </p:cNvPr>
          <p:cNvSpPr txBox="1">
            <a:spLocks noGrp="1" noRot="1" noMove="1" noResize="1" noEditPoints="1" noAdjustHandles="1" noChangeArrowheads="1" noChangeShapeType="1"/>
          </p:cNvSpPr>
          <p:nvPr/>
        </p:nvSpPr>
        <p:spPr>
          <a:xfrm>
            <a:off x="3021974" y="1525290"/>
            <a:ext cx="1724698" cy="538609"/>
          </a:xfrm>
          <a:prstGeom prst="rect">
            <a:avLst/>
          </a:prstGeom>
        </p:spPr>
        <p:txBody>
          <a:bodyPr vert="horz" wrap="square" lIns="0" tIns="30480" rIns="0" bIns="0" rtlCol="0">
            <a:spAutoFit/>
          </a:bodyPr>
          <a:lstStyle/>
          <a:p>
            <a:pPr marL="0" lvl="1"/>
            <a:r>
              <a:rPr lang="de-CH" sz="1100" dirty="0"/>
              <a:t>Umleitung</a:t>
            </a:r>
          </a:p>
          <a:p>
            <a:pPr marL="0" lvl="1"/>
            <a:r>
              <a:rPr lang="de-CH" sz="1100" dirty="0" err="1"/>
              <a:t>Déviation</a:t>
            </a:r>
            <a:endParaRPr lang="de-CH" sz="1100" dirty="0"/>
          </a:p>
          <a:p>
            <a:pPr marL="0" lvl="1"/>
            <a:r>
              <a:rPr lang="de-CH" sz="1100" dirty="0" err="1"/>
              <a:t>Deviazione</a:t>
            </a:r>
            <a:r>
              <a:rPr lang="de-CH" sz="1100" dirty="0"/>
              <a:t> </a:t>
            </a:r>
          </a:p>
        </p:txBody>
      </p:sp>
    </p:spTree>
    <p:extLst>
      <p:ext uri="{BB962C8B-B14F-4D97-AF65-F5344CB8AC3E}">
        <p14:creationId xmlns:p14="http://schemas.microsoft.com/office/powerpoint/2010/main" val="62902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CAA4-1E7A-95CA-B3C0-D015A99AEA3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879F5EB-7910-2398-0C23-6CAB37E401B8}"/>
              </a:ext>
            </a:extLst>
          </p:cNvPr>
          <p:cNvSpPr txBox="1"/>
          <p:nvPr/>
        </p:nvSpPr>
        <p:spPr>
          <a:xfrm>
            <a:off x="2984500" y="3497083"/>
            <a:ext cx="10187404" cy="2308324"/>
          </a:xfrm>
          <a:prstGeom prst="rect">
            <a:avLst/>
          </a:prstGeom>
          <a:noFill/>
        </p:spPr>
        <p:txBody>
          <a:bodyPr wrap="none" rtlCol="0">
            <a:spAutoFit/>
          </a:bodyPr>
          <a:lstStyle/>
          <a:p>
            <a:pPr lvl="0" defTabSz="914400" eaLnBrk="0" fontAlgn="base" hangingPunct="0">
              <a:spcBef>
                <a:spcPct val="0"/>
              </a:spcBef>
              <a:spcAft>
                <a:spcPct val="0"/>
              </a:spcAft>
            </a:pPr>
            <a:r>
              <a:rPr lang="fr-FR" altLang="fr-FR" sz="7200" dirty="0" err="1">
                <a:latin typeface="Arial" panose="020B0604020202020204" pitchFamily="34" charset="0"/>
              </a:rPr>
              <a:t>Einzelne</a:t>
            </a:r>
            <a:r>
              <a:rPr lang="fr-FR" altLang="fr-FR" sz="7200" dirty="0">
                <a:latin typeface="Arial" panose="020B0604020202020204" pitchFamily="34" charset="0"/>
              </a:rPr>
              <a:t> BLT-</a:t>
            </a:r>
            <a:r>
              <a:rPr lang="fr-FR" altLang="fr-FR" sz="7200" dirty="0" err="1">
                <a:latin typeface="Arial" panose="020B0604020202020204" pitchFamily="34" charset="0"/>
              </a:rPr>
              <a:t>Elemente</a:t>
            </a:r>
            <a:endParaRPr lang="fr-FR" altLang="fr-FR" sz="7200" dirty="0">
              <a:latin typeface="Arial" panose="020B0604020202020204" pitchFamily="34" charset="0"/>
            </a:endParaRPr>
          </a:p>
          <a:p>
            <a:pPr defTabSz="914400" eaLnBrk="0" fontAlgn="base" hangingPunct="0">
              <a:spcBef>
                <a:spcPct val="0"/>
              </a:spcBef>
              <a:spcAft>
                <a:spcPct val="0"/>
              </a:spcAft>
            </a:pPr>
            <a:r>
              <a:rPr lang="fr-CH" sz="7200" dirty="0">
                <a:latin typeface="Arial" panose="020B0604020202020204" pitchFamily="34" charset="0"/>
              </a:rPr>
              <a:t>Eléments isolés des PIR</a:t>
            </a:r>
          </a:p>
        </p:txBody>
      </p:sp>
    </p:spTree>
    <p:extLst>
      <p:ext uri="{BB962C8B-B14F-4D97-AF65-F5344CB8AC3E}">
        <p14:creationId xmlns:p14="http://schemas.microsoft.com/office/powerpoint/2010/main" val="38069915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1b810c-e1bd-460f-9377-b918a6c9e4ac" xsi:nil="true"/>
    <lcf76f155ced4ddcb4097134ff3c332f xmlns="377acb6b-21f6-4886-9c8a-30b28c47463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3FFFCA80A2E04C80CFA6378FC0B1BF" ma:contentTypeVersion="14" ma:contentTypeDescription="Create a new document." ma:contentTypeScope="" ma:versionID="9e5dfdf1201544f0de2802f5b87bafad">
  <xsd:schema xmlns:xsd="http://www.w3.org/2001/XMLSchema" xmlns:xs="http://www.w3.org/2001/XMLSchema" xmlns:p="http://schemas.microsoft.com/office/2006/metadata/properties" xmlns:ns2="377acb6b-21f6-4886-9c8a-30b28c474632" xmlns:ns3="931b810c-e1bd-460f-9377-b918a6c9e4ac" targetNamespace="http://schemas.microsoft.com/office/2006/metadata/properties" ma:root="true" ma:fieldsID="4902065b17a2d4a90153764f5f1a9595" ns2:_="" ns3:_="">
    <xsd:import namespace="377acb6b-21f6-4886-9c8a-30b28c474632"/>
    <xsd:import namespace="931b810c-e1bd-460f-9377-b918a6c9e4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acb6b-21f6-4886-9c8a-30b28c47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276c77-5f33-4e85-96f7-d7788600d60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1b810c-e1bd-460f-9377-b918a6c9e4a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1e47c90-1b67-4b75-8a3d-cb80123cb61d}" ma:internalName="TaxCatchAll" ma:showField="CatchAllData" ma:web="931b810c-e1bd-460f-9377-b918a6c9e4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0BF591-B1F2-4846-A3C0-A18D0EC10B4B}">
  <ds:schemaRefs>
    <ds:schemaRef ds:uri="http://schemas.microsoft.com/sharepoint/v3/contenttype/forms"/>
  </ds:schemaRefs>
</ds:datastoreItem>
</file>

<file path=customXml/itemProps2.xml><?xml version="1.0" encoding="utf-8"?>
<ds:datastoreItem xmlns:ds="http://schemas.openxmlformats.org/officeDocument/2006/customXml" ds:itemID="{CE770529-F89A-4E92-B3D5-E1F7BD6C0C6F}">
  <ds:schemaRefs>
    <ds:schemaRef ds:uri="http://schemas.microsoft.com/office/2006/metadata/properties"/>
    <ds:schemaRef ds:uri="http://purl.org/dc/dcmitype/"/>
    <ds:schemaRef ds:uri="http://schemas.microsoft.com/office/2006/documentManagement/types"/>
    <ds:schemaRef ds:uri="377acb6b-21f6-4886-9c8a-30b28c474632"/>
    <ds:schemaRef ds:uri="http://purl.org/dc/elements/1.1/"/>
    <ds:schemaRef ds:uri="http://purl.org/dc/terms/"/>
    <ds:schemaRef ds:uri="http://schemas.microsoft.com/office/infopath/2007/PartnerControls"/>
    <ds:schemaRef ds:uri="http://schemas.openxmlformats.org/package/2006/metadata/core-properties"/>
    <ds:schemaRef ds:uri="931b810c-e1bd-460f-9377-b918a6c9e4ac"/>
    <ds:schemaRef ds:uri="http://www.w3.org/XML/1998/namespace"/>
  </ds:schemaRefs>
</ds:datastoreItem>
</file>

<file path=customXml/itemProps3.xml><?xml version="1.0" encoding="utf-8"?>
<ds:datastoreItem xmlns:ds="http://schemas.openxmlformats.org/officeDocument/2006/customXml" ds:itemID="{715B9583-8FC4-4EE7-8F60-7C73D2FBC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acb6b-21f6-4886-9c8a-30b28c474632"/>
    <ds:schemaRef ds:uri="931b810c-e1bd-460f-9377-b918a6c9e4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1768</Words>
  <Application>Microsoft Office PowerPoint</Application>
  <PresentationFormat>Custom</PresentationFormat>
  <Paragraphs>198</Paragraphs>
  <Slides>10</Slides>
  <Notes>4</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Gooijer Merel</dc:creator>
  <cp:lastModifiedBy>Meyer Francois</cp:lastModifiedBy>
  <cp:revision>33</cp:revision>
  <dcterms:created xsi:type="dcterms:W3CDTF">2026-03-25T10:53:09Z</dcterms:created>
  <dcterms:modified xsi:type="dcterms:W3CDTF">2026-04-08T13:03:03Z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0x010100493FFFCA80A2E04C80CFA6378FC0B1BF</vt:lpwstr>
  </property>
  <property fmtid="{D5CDD505-2E9C-101B-9397-08002B2CF9AE}" pid="3" name="MediaServiceImageTags">
    <vt:lpwstr/>
  </property>
</Properties>
</file>